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7" r:id="rId2"/>
    <p:sldId id="258" r:id="rId3"/>
    <p:sldId id="256" r:id="rId4"/>
    <p:sldId id="265" r:id="rId5"/>
    <p:sldId id="259" r:id="rId6"/>
    <p:sldId id="266" r:id="rId7"/>
    <p:sldId id="261" r:id="rId8"/>
    <p:sldId id="264" r:id="rId9"/>
    <p:sldId id="262" r:id="rId10"/>
    <p:sldId id="263" r:id="rId11"/>
    <p:sldId id="268" r:id="rId1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669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68" autoAdjust="0"/>
    <p:restoredTop sz="94660"/>
  </p:normalViewPr>
  <p:slideViewPr>
    <p:cSldViewPr snapToGrid="0">
      <p:cViewPr varScale="1">
        <p:scale>
          <a:sx n="71" d="100"/>
          <a:sy n="71" d="100"/>
        </p:scale>
        <p:origin x="84" y="9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1"/>
            <a:ext cx="2949787" cy="49869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731E31F1-96E0-44CA-9B93-2B153B47A249}" type="datetimeFigureOut">
              <a:rPr kumimoji="1" lang="ja-JP" altLang="en-US" smtClean="0"/>
              <a:t>2017/6/2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D65D2E95-5353-42AD-AC84-99A3C2E29C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8349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4FA88D7A-DD13-465E-A8DB-9DC4E69CFC11}" type="datetimeFigureOut">
              <a:rPr kumimoji="1" lang="ja-JP" altLang="en-US" smtClean="0"/>
              <a:t>2017/6/2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DF833B0F-CCCF-4F69-BEBC-F0B13BCE2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159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33B0F-CCCF-4F69-BEBC-F0B13BCE2BE2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0384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8A11-A352-4DAC-9EC8-4FF6365E230F}" type="datetimeFigureOut">
              <a:rPr kumimoji="1" lang="ja-JP" altLang="en-US" smtClean="0"/>
              <a:t>2017/6/2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0AC6-C1DE-4FB3-9ABF-4F15DD3A9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57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8A11-A352-4DAC-9EC8-4FF6365E230F}" type="datetimeFigureOut">
              <a:rPr kumimoji="1" lang="ja-JP" altLang="en-US" smtClean="0"/>
              <a:t>2017/6/2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0AC6-C1DE-4FB3-9ABF-4F15DD3A9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832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8A11-A352-4DAC-9EC8-4FF6365E230F}" type="datetimeFigureOut">
              <a:rPr kumimoji="1" lang="ja-JP" altLang="en-US" smtClean="0"/>
              <a:t>2017/6/2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0AC6-C1DE-4FB3-9ABF-4F15DD3A9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855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8A11-A352-4DAC-9EC8-4FF6365E230F}" type="datetimeFigureOut">
              <a:rPr kumimoji="1" lang="ja-JP" altLang="en-US" smtClean="0"/>
              <a:t>2017/6/2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0AC6-C1DE-4FB3-9ABF-4F15DD3A9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942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8A11-A352-4DAC-9EC8-4FF6365E230F}" type="datetimeFigureOut">
              <a:rPr kumimoji="1" lang="ja-JP" altLang="en-US" smtClean="0"/>
              <a:t>2017/6/2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0AC6-C1DE-4FB3-9ABF-4F15DD3A9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580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8A11-A352-4DAC-9EC8-4FF6365E230F}" type="datetimeFigureOut">
              <a:rPr kumimoji="1" lang="ja-JP" altLang="en-US" smtClean="0"/>
              <a:t>2017/6/2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0AC6-C1DE-4FB3-9ABF-4F15DD3A9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130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8A11-A352-4DAC-9EC8-4FF6365E230F}" type="datetimeFigureOut">
              <a:rPr kumimoji="1" lang="ja-JP" altLang="en-US" smtClean="0"/>
              <a:t>2017/6/2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0AC6-C1DE-4FB3-9ABF-4F15DD3A9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859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8A11-A352-4DAC-9EC8-4FF6365E230F}" type="datetimeFigureOut">
              <a:rPr kumimoji="1" lang="ja-JP" altLang="en-US" smtClean="0"/>
              <a:t>2017/6/2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0AC6-C1DE-4FB3-9ABF-4F15DD3A9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66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8A11-A352-4DAC-9EC8-4FF6365E230F}" type="datetimeFigureOut">
              <a:rPr kumimoji="1" lang="ja-JP" altLang="en-US" smtClean="0"/>
              <a:t>2017/6/2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0AC6-C1DE-4FB3-9ABF-4F15DD3A9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453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8A11-A352-4DAC-9EC8-4FF6365E230F}" type="datetimeFigureOut">
              <a:rPr kumimoji="1" lang="ja-JP" altLang="en-US" smtClean="0"/>
              <a:t>2017/6/2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0AC6-C1DE-4FB3-9ABF-4F15DD3A9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501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8A11-A352-4DAC-9EC8-4FF6365E230F}" type="datetimeFigureOut">
              <a:rPr kumimoji="1" lang="ja-JP" altLang="en-US" smtClean="0"/>
              <a:t>2017/6/2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0AC6-C1DE-4FB3-9ABF-4F15DD3A9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96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F8A11-A352-4DAC-9EC8-4FF6365E230F}" type="datetimeFigureOut">
              <a:rPr kumimoji="1" lang="ja-JP" altLang="en-US" smtClean="0"/>
              <a:t>2017/6/2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60AC6-C1DE-4FB3-9ABF-4F15DD3A9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585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138083" y="736528"/>
            <a:ext cx="77575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ja-JP" sz="2000" b="1" dirty="0"/>
              <a:t>前橋・高崎・渋川・深谷コア５治験・臨床研究</a:t>
            </a:r>
            <a:r>
              <a:rPr lang="ja-JP" altLang="ja-JP" sz="2000" b="1" dirty="0" smtClean="0"/>
              <a:t>病院</a:t>
            </a:r>
            <a:r>
              <a:rPr lang="ja-JP" altLang="en-US" sz="2000" b="1" dirty="0" smtClean="0"/>
              <a:t>　</a:t>
            </a:r>
            <a:endParaRPr lang="en-US" altLang="ja-JP" sz="2000" b="1" dirty="0" smtClean="0"/>
          </a:p>
          <a:p>
            <a:pPr algn="ctr"/>
            <a:r>
              <a:rPr lang="ja-JP" altLang="ja-JP" sz="2000" b="1" dirty="0" smtClean="0">
                <a:cs typeface="Times New Roman" panose="02020603050405020304" pitchFamily="18" charset="0"/>
              </a:rPr>
              <a:t>治</a:t>
            </a:r>
            <a:r>
              <a:rPr lang="ja-JP" altLang="ja-JP" sz="2000" b="1" dirty="0">
                <a:cs typeface="Times New Roman" panose="02020603050405020304" pitchFamily="18" charset="0"/>
              </a:rPr>
              <a:t>験手続の</a:t>
            </a:r>
            <a:r>
              <a:rPr lang="ja-JP" altLang="ja-JP" sz="2000" b="1" dirty="0" smtClean="0">
                <a:cs typeface="Times New Roman" panose="02020603050405020304" pitchFamily="18" charset="0"/>
              </a:rPr>
              <a:t>電磁化</a:t>
            </a:r>
            <a:r>
              <a:rPr lang="ja-JP" altLang="en-US" sz="2000" b="1" dirty="0" smtClean="0">
                <a:cs typeface="Times New Roman" panose="02020603050405020304" pitchFamily="18" charset="0"/>
              </a:rPr>
              <a:t>補足</a:t>
            </a:r>
            <a:r>
              <a:rPr lang="ja-JP" altLang="ja-JP" sz="2000" b="1" dirty="0" smtClean="0">
                <a:cs typeface="Times New Roman" panose="02020603050405020304" pitchFamily="18" charset="0"/>
              </a:rPr>
              <a:t>マニュアル</a:t>
            </a:r>
            <a:r>
              <a:rPr lang="ja-JP" altLang="en-US" sz="2000" b="1" dirty="0" smtClean="0">
                <a:cs typeface="Times New Roman" panose="02020603050405020304" pitchFamily="18" charset="0"/>
              </a:rPr>
              <a:t>　</a:t>
            </a:r>
            <a:endParaRPr lang="en-US" altLang="ja-JP" sz="2000" b="1" dirty="0" smtClean="0">
              <a:cs typeface="Times New Roman" panose="02020603050405020304" pitchFamily="18" charset="0"/>
            </a:endParaRPr>
          </a:p>
          <a:p>
            <a:endParaRPr lang="en-US" altLang="ja-JP" sz="2000" b="1" dirty="0" smtClean="0">
              <a:cs typeface="Times New Roman" panose="02020603050405020304" pitchFamily="18" charset="0"/>
            </a:endParaRPr>
          </a:p>
          <a:p>
            <a:pPr algn="r"/>
            <a:r>
              <a:rPr lang="ja-JP" altLang="en-US" sz="2000" dirty="0" smtClean="0">
                <a:cs typeface="Times New Roman" panose="02020603050405020304" pitchFamily="18" charset="0"/>
              </a:rPr>
              <a:t>第１版　平成</a:t>
            </a:r>
            <a:r>
              <a:rPr lang="en-US" altLang="ja-JP" sz="2000" dirty="0" smtClean="0">
                <a:cs typeface="Times New Roman" panose="02020603050405020304" pitchFamily="18" charset="0"/>
              </a:rPr>
              <a:t>29</a:t>
            </a:r>
            <a:r>
              <a:rPr lang="ja-JP" altLang="en-US" sz="2000" dirty="0" smtClean="0">
                <a:cs typeface="Times New Roman" panose="02020603050405020304" pitchFamily="18" charset="0"/>
              </a:rPr>
              <a:t>年</a:t>
            </a:r>
            <a:r>
              <a:rPr lang="en-US" altLang="ja-JP" sz="2000" dirty="0" smtClean="0">
                <a:cs typeface="Times New Roman" panose="02020603050405020304" pitchFamily="18" charset="0"/>
              </a:rPr>
              <a:t>3</a:t>
            </a:r>
            <a:r>
              <a:rPr lang="ja-JP" altLang="en-US" sz="2000" dirty="0" smtClean="0">
                <a:cs typeface="Times New Roman" panose="02020603050405020304" pitchFamily="18" charset="0"/>
              </a:rPr>
              <a:t>月</a:t>
            </a:r>
            <a:r>
              <a:rPr lang="en-US" altLang="ja-JP" sz="2000" dirty="0" smtClean="0">
                <a:cs typeface="Times New Roman" panose="02020603050405020304" pitchFamily="18" charset="0"/>
              </a:rPr>
              <a:t>14</a:t>
            </a:r>
            <a:r>
              <a:rPr lang="ja-JP" altLang="en-US" sz="2000" dirty="0" smtClean="0">
                <a:cs typeface="Times New Roman" panose="02020603050405020304" pitchFamily="18" charset="0"/>
              </a:rPr>
              <a:t>日</a:t>
            </a:r>
            <a:endParaRPr lang="ja-JP" altLang="en-US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1896493" y="3588638"/>
            <a:ext cx="8240775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ja-JP" dirty="0">
                <a:cs typeface="Times New Roman" panose="02020603050405020304" pitchFamily="18" charset="0"/>
              </a:rPr>
              <a:t>本マニュアル</a:t>
            </a:r>
            <a:r>
              <a:rPr lang="ja-JP" altLang="ja-JP" dirty="0" smtClean="0">
                <a:cs typeface="Times New Roman" panose="02020603050405020304" pitchFamily="18" charset="0"/>
              </a:rPr>
              <a:t>は</a:t>
            </a:r>
            <a:r>
              <a:rPr lang="ja-JP" altLang="en-US" dirty="0" smtClean="0">
                <a:cs typeface="Times New Roman" panose="02020603050405020304" pitchFamily="18" charset="0"/>
              </a:rPr>
              <a:t>「</a:t>
            </a:r>
            <a:r>
              <a:rPr lang="ja-JP" altLang="ja-JP" dirty="0" smtClean="0">
                <a:cs typeface="Times New Roman" panose="02020603050405020304" pitchFamily="18" charset="0"/>
              </a:rPr>
              <a:t>前橋</a:t>
            </a:r>
            <a:r>
              <a:rPr lang="ja-JP" altLang="ja-JP" dirty="0">
                <a:cs typeface="Times New Roman" panose="02020603050405020304" pitchFamily="18" charset="0"/>
              </a:rPr>
              <a:t>・高崎・渋川・深谷コア５治験・臨床研究病院</a:t>
            </a:r>
            <a:r>
              <a:rPr lang="ja-JP" altLang="en-US" dirty="0" smtClean="0">
                <a:cs typeface="Times New Roman" panose="02020603050405020304" pitchFamily="18" charset="0"/>
              </a:rPr>
              <a:t>治験」で受託する治験に関し、高崎総合医療センターにおける治験書類の電磁的取扱いについて、</a:t>
            </a:r>
            <a:r>
              <a:rPr lang="ja-JP" altLang="ja-JP" dirty="0" smtClean="0">
                <a:cs typeface="Times New Roman" panose="02020603050405020304" pitchFamily="18" charset="0"/>
              </a:rPr>
              <a:t>「前橋・高崎・渋川・深谷コア５治験・臨床研究病院治験・臨床研究に係わる標準業務手順書」を補足するものである。</a:t>
            </a:r>
            <a:endParaRPr lang="en-US" altLang="ja-JP" dirty="0" smtClean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98308" y="2523908"/>
            <a:ext cx="41857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高崎総合医療センター　治験管理室</a:t>
            </a:r>
            <a:endParaRPr kumimoji="1" lang="en-US" altLang="ja-JP" dirty="0" smtClean="0"/>
          </a:p>
          <a:p>
            <a:r>
              <a:rPr lang="ja-JP" altLang="en-US" dirty="0" smtClean="0"/>
              <a:t>群馬大学</a:t>
            </a:r>
            <a:r>
              <a:rPr lang="ja-JP" altLang="en-US" dirty="0"/>
              <a:t>医</a:t>
            </a:r>
            <a:r>
              <a:rPr lang="ja-JP" altLang="en-US" dirty="0" smtClean="0"/>
              <a:t>学部附属病院　臨床試験部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251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>
            <a:off x="4040148" y="2925725"/>
            <a:ext cx="6228098" cy="2396532"/>
          </a:xfrm>
          <a:prstGeom prst="rect">
            <a:avLst/>
          </a:prstGeom>
          <a:noFill/>
          <a:ln w="28575">
            <a:solidFill>
              <a:srgbClr val="FF6699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881624" y="369281"/>
            <a:ext cx="73322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 smtClean="0"/>
              <a:t>その他）治験依頼者から送付される院長宛書類の保管</a:t>
            </a:r>
            <a:endParaRPr lang="en-US" altLang="ja-JP" sz="2000" b="1" dirty="0" smtClean="0"/>
          </a:p>
        </p:txBody>
      </p:sp>
      <p:sp>
        <p:nvSpPr>
          <p:cNvPr id="9" name="円/楕円 8"/>
          <p:cNvSpPr/>
          <p:nvPr/>
        </p:nvSpPr>
        <p:spPr>
          <a:xfrm>
            <a:off x="3962100" y="1841911"/>
            <a:ext cx="714815" cy="342808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群大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中央治験事務局担当者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6899915" y="1597375"/>
            <a:ext cx="1618938" cy="118228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高総中央治験事務局担当者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7105814" y="3311934"/>
            <a:ext cx="1753848" cy="162411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群大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中央治験事務局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文書責任者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805798" y="4974869"/>
            <a:ext cx="2641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固定化</a:t>
            </a:r>
            <a:r>
              <a:rPr lang="ja-JP" altLang="en-US" sz="1400" dirty="0" smtClean="0"/>
              <a:t>及び正式化して格納終了。</a:t>
            </a:r>
            <a:endParaRPr kumimoji="1" lang="ja-JP" altLang="en-US" sz="1400" dirty="0"/>
          </a:p>
        </p:txBody>
      </p:sp>
      <p:sp>
        <p:nvSpPr>
          <p:cNvPr id="37" name="右矢印 36"/>
          <p:cNvSpPr/>
          <p:nvPr/>
        </p:nvSpPr>
        <p:spPr>
          <a:xfrm>
            <a:off x="4669577" y="3459501"/>
            <a:ext cx="2462339" cy="1184657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院長</a:t>
            </a:r>
            <a:r>
              <a:rPr lang="ja-JP" altLang="en-US" sz="1200" dirty="0" smtClean="0"/>
              <a:t>フォルダに保管。</a:t>
            </a:r>
            <a:r>
              <a:rPr lang="en-US" altLang="ja-JP" sz="1200" dirty="0" smtClean="0"/>
              <a:t>CIRUGUS</a:t>
            </a:r>
            <a:r>
              <a:rPr lang="ja-JP" altLang="en-US" sz="1200" dirty="0" smtClean="0"/>
              <a:t>上で</a:t>
            </a:r>
            <a:r>
              <a:rPr lang="en-US" altLang="ja-JP" sz="1200" dirty="0" smtClean="0"/>
              <a:t>to do</a:t>
            </a:r>
            <a:r>
              <a:rPr lang="ja-JP" altLang="en-US" sz="1200" dirty="0" smtClean="0"/>
              <a:t>表示</a:t>
            </a:r>
            <a:endParaRPr lang="en-US" altLang="ja-JP" sz="1200" dirty="0" smtClean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425722" y="3033575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6699"/>
                </a:solidFill>
              </a:rPr>
              <a:t>CIRUGUS</a:t>
            </a:r>
            <a:endParaRPr kumimoji="1" lang="ja-JP" altLang="en-US" b="1" dirty="0">
              <a:solidFill>
                <a:srgbClr val="FF6699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173106" y="12941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b="1" dirty="0">
              <a:solidFill>
                <a:srgbClr val="00B0F0"/>
              </a:solidFill>
            </a:endParaRPr>
          </a:p>
        </p:txBody>
      </p:sp>
      <p:sp>
        <p:nvSpPr>
          <p:cNvPr id="19" name="ひし形 18"/>
          <p:cNvSpPr/>
          <p:nvPr/>
        </p:nvSpPr>
        <p:spPr>
          <a:xfrm>
            <a:off x="1289154" y="1864980"/>
            <a:ext cx="883952" cy="3581102"/>
          </a:xfrm>
          <a:prstGeom prst="diamond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治験依頼者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0" name="右矢印 19"/>
          <p:cNvSpPr/>
          <p:nvPr/>
        </p:nvSpPr>
        <p:spPr>
          <a:xfrm>
            <a:off x="2463798" y="2024033"/>
            <a:ext cx="1454361" cy="1631498"/>
          </a:xfrm>
          <a:prstGeom prst="rightArrow">
            <a:avLst>
              <a:gd name="adj1" fmla="val 72048"/>
              <a:gd name="adj2" fmla="val 2341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 smtClean="0"/>
              <a:t>メール添付又は外部ＣＩＲＵＧＵＳ機能にて、</a:t>
            </a:r>
            <a:r>
              <a:rPr kumimoji="1" lang="ja-JP" altLang="en-US" sz="1200" dirty="0" smtClean="0"/>
              <a:t>電子ファイルで送付</a:t>
            </a:r>
            <a:endParaRPr kumimoji="1" lang="ja-JP" altLang="en-US" sz="1200" dirty="0"/>
          </a:p>
        </p:txBody>
      </p:sp>
      <p:sp>
        <p:nvSpPr>
          <p:cNvPr id="22" name="右矢印 21"/>
          <p:cNvSpPr/>
          <p:nvPr/>
        </p:nvSpPr>
        <p:spPr>
          <a:xfrm>
            <a:off x="4676915" y="942689"/>
            <a:ext cx="2023688" cy="2275552"/>
          </a:xfrm>
          <a:prstGeom prst="rightArrow">
            <a:avLst>
              <a:gd name="adj1" fmla="val 72048"/>
              <a:gd name="adj2" fmla="val 2341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/>
              <a:t>治験依頼者に受領返信するとともに</a:t>
            </a:r>
            <a:r>
              <a:rPr lang="ja-JP" altLang="en-US" sz="1200" dirty="0" smtClean="0"/>
              <a:t>、</a:t>
            </a:r>
            <a:r>
              <a:rPr lang="ja-JP" altLang="en-US" sz="1200" dirty="0" smtClean="0">
                <a:solidFill>
                  <a:schemeClr val="tx1"/>
                </a:solidFill>
              </a:rPr>
              <a:t>院長にも</a:t>
            </a:r>
            <a:r>
              <a:rPr lang="ja-JP" altLang="en-US" sz="1200" dirty="0">
                <a:solidFill>
                  <a:schemeClr val="tx1"/>
                </a:solidFill>
              </a:rPr>
              <a:t>受領したことをメールにて連絡する。それらを「電磁的交付・受領簿」に記録</a:t>
            </a:r>
            <a:r>
              <a:rPr lang="ja-JP" altLang="en-US" sz="1200" dirty="0" smtClean="0">
                <a:solidFill>
                  <a:schemeClr val="tx1"/>
                </a:solidFill>
              </a:rPr>
              <a:t>する</a:t>
            </a:r>
            <a:r>
              <a:rPr lang="ja-JP" altLang="en-US" sz="1200" dirty="0"/>
              <a:t>（必要時、高総中央治験事務局にもｃｃする）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6700603" y="1241676"/>
            <a:ext cx="1918741" cy="42184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高崎総合院長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7" name="右矢印 16"/>
          <p:cNvSpPr/>
          <p:nvPr/>
        </p:nvSpPr>
        <p:spPr>
          <a:xfrm>
            <a:off x="2463798" y="3638499"/>
            <a:ext cx="1454361" cy="1631498"/>
          </a:xfrm>
          <a:prstGeom prst="rightArrow">
            <a:avLst>
              <a:gd name="adj1" fmla="val 72048"/>
              <a:gd name="adj2" fmla="val 2341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/>
              <a:t>紙媒体書類を郵送等で送付</a:t>
            </a:r>
            <a:r>
              <a:rPr lang="ja-JP" altLang="en-US" sz="1200" dirty="0"/>
              <a:t>又は持参</a:t>
            </a:r>
          </a:p>
          <a:p>
            <a:endParaRPr kumimoji="1" lang="ja-JP" altLang="en-US" sz="12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774665" y="5730371"/>
            <a:ext cx="420918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400" dirty="0" smtClean="0"/>
              <a:t>紙媒体が原本の書類はスキャナ取り込み後、紙保管用の院長ファイルに保管する。</a:t>
            </a:r>
            <a:endParaRPr kumimoji="1" lang="en-US" altLang="ja-JP" sz="1400" dirty="0" smtClean="0"/>
          </a:p>
          <a:p>
            <a:pPr>
              <a:lnSpc>
                <a:spcPct val="150000"/>
              </a:lnSpc>
            </a:pPr>
            <a:r>
              <a:rPr lang="ja-JP" altLang="en-US" sz="1400" dirty="0" smtClean="0"/>
              <a:t>適宜、高崎総合医療センターに原本を移管する。</a:t>
            </a:r>
            <a:endParaRPr kumimoji="1" lang="ja-JP" altLang="en-US" sz="1400" dirty="0"/>
          </a:p>
        </p:txBody>
      </p:sp>
      <p:pic>
        <p:nvPicPr>
          <p:cNvPr id="21" name="Picture 3" descr="C:\Users\kazumi\AppData\Local\Microsoft\Windows\Temporary Internet Files\Content.IE5\MN2VKIN6\lgi01a20140304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695" y="5719940"/>
            <a:ext cx="1011970" cy="749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下矢印 23"/>
          <p:cNvSpPr/>
          <p:nvPr/>
        </p:nvSpPr>
        <p:spPr>
          <a:xfrm>
            <a:off x="4128024" y="5223722"/>
            <a:ext cx="419724" cy="509665"/>
          </a:xfrm>
          <a:prstGeom prst="downArrow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0AC6-C1DE-4FB3-9ABF-4F15DD3A9743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4362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8601" y="309282"/>
            <a:ext cx="11752728" cy="5477716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ts val="2100"/>
              </a:lnSpc>
              <a:buNone/>
            </a:pPr>
            <a:r>
              <a:rPr lang="ja-JP" altLang="en-US" sz="9600" b="1" dirty="0">
                <a:solidFill>
                  <a:srgbClr val="000000"/>
                </a:solidFill>
                <a:latin typeface="+mn-ea"/>
              </a:rPr>
              <a:t>治</a:t>
            </a:r>
            <a:r>
              <a:rPr lang="ja-JP" altLang="en-US" sz="9600" b="1" dirty="0" smtClean="0">
                <a:solidFill>
                  <a:srgbClr val="000000"/>
                </a:solidFill>
                <a:latin typeface="+mn-ea"/>
              </a:rPr>
              <a:t>験関係書類取扱いに関する補足</a:t>
            </a:r>
            <a:endParaRPr lang="en-US" altLang="ja-JP" sz="9600" b="1" dirty="0" smtClean="0">
              <a:solidFill>
                <a:srgbClr val="000000"/>
              </a:solidFill>
              <a:latin typeface="+mn-ea"/>
            </a:endParaRPr>
          </a:p>
          <a:p>
            <a:pPr marL="0" indent="0">
              <a:lnSpc>
                <a:spcPts val="2100"/>
              </a:lnSpc>
              <a:buNone/>
            </a:pPr>
            <a:endParaRPr lang="en-US" altLang="ja-JP" sz="9600" b="1" dirty="0" smtClean="0">
              <a:solidFill>
                <a:srgbClr val="000000"/>
              </a:solidFill>
              <a:latin typeface="+mn-ea"/>
            </a:endParaRPr>
          </a:p>
          <a:p>
            <a:pPr marL="0" indent="0">
              <a:lnSpc>
                <a:spcPts val="2100"/>
              </a:lnSpc>
              <a:buNone/>
            </a:pPr>
            <a:r>
              <a:rPr kumimoji="1" lang="en-US" altLang="ja-JP" sz="7200" b="1" dirty="0" smtClean="0">
                <a:latin typeface="+mn-ea"/>
              </a:rPr>
              <a:t>1.</a:t>
            </a:r>
            <a:r>
              <a:rPr kumimoji="1" lang="ja-JP" altLang="en-US" sz="7200" b="1" dirty="0" smtClean="0">
                <a:latin typeface="+mn-ea"/>
              </a:rPr>
              <a:t>治験実施計画書等の別紙に関する取扱い</a:t>
            </a:r>
            <a:endParaRPr kumimoji="1" lang="en-US" altLang="ja-JP" sz="7200" b="1" dirty="0" smtClean="0">
              <a:latin typeface="+mn-ea"/>
            </a:endParaRPr>
          </a:p>
          <a:p>
            <a:pPr marL="0" indent="0">
              <a:lnSpc>
                <a:spcPts val="2100"/>
              </a:lnSpc>
              <a:buNone/>
            </a:pPr>
            <a:r>
              <a:rPr lang="ja-JP" altLang="en-US" sz="6400" dirty="0">
                <a:latin typeface="+mn-ea"/>
              </a:rPr>
              <a:t>治</a:t>
            </a:r>
            <a:r>
              <a:rPr lang="ja-JP" altLang="en-US" sz="6400" dirty="0" smtClean="0">
                <a:latin typeface="+mn-ea"/>
              </a:rPr>
              <a:t>験実施計画書等の事務的事項の変更（</a:t>
            </a:r>
            <a:r>
              <a:rPr lang="ja-JP" altLang="en-US" sz="6400" dirty="0">
                <a:latin typeface="+mn-ea"/>
              </a:rPr>
              <a:t>例：治験依頼者の組織・体制の変更、実施医療機関の名称・診療科名の変更、実施医療機関及び治験依頼者の所在地又は電話番号の変更、治験責任医師の職名の変更、モニターの</a:t>
            </a:r>
            <a:r>
              <a:rPr lang="ja-JP" altLang="en-US" sz="6400" dirty="0" smtClean="0">
                <a:latin typeface="+mn-ea"/>
              </a:rPr>
              <a:t>変更）については、</a:t>
            </a:r>
            <a:r>
              <a:rPr lang="en-US" altLang="ja-JP" sz="6400" dirty="0" smtClean="0">
                <a:latin typeface="+mn-ea"/>
              </a:rPr>
              <a:t>IRB</a:t>
            </a:r>
            <a:r>
              <a:rPr lang="ja-JP" altLang="en-US" sz="6400" dirty="0" smtClean="0">
                <a:latin typeface="+mn-ea"/>
              </a:rPr>
              <a:t>審議対象とする必要はなく、保管のみの対応とする。</a:t>
            </a:r>
            <a:endParaRPr kumimoji="1" lang="en-US" altLang="ja-JP" sz="6400" dirty="0" smtClean="0">
              <a:latin typeface="+mn-ea"/>
            </a:endParaRPr>
          </a:p>
          <a:p>
            <a:pPr marL="0" indent="0">
              <a:lnSpc>
                <a:spcPts val="2100"/>
              </a:lnSpc>
              <a:buNone/>
            </a:pPr>
            <a:r>
              <a:rPr kumimoji="1" lang="ja-JP" altLang="en-US" sz="6400" dirty="0" smtClean="0">
                <a:latin typeface="+mn-ea"/>
              </a:rPr>
              <a:t>「</a:t>
            </a:r>
            <a:r>
              <a:rPr kumimoji="1" lang="en-US" altLang="ja-JP" sz="6400" dirty="0" smtClean="0">
                <a:latin typeface="+mn-ea"/>
              </a:rPr>
              <a:t>GCP</a:t>
            </a:r>
            <a:r>
              <a:rPr lang="ja-JP" altLang="en-US" sz="6400" dirty="0" smtClean="0">
                <a:latin typeface="+mn-ea"/>
              </a:rPr>
              <a:t>ガイダンス　第</a:t>
            </a:r>
            <a:r>
              <a:rPr lang="en-US" altLang="ja-JP" sz="6400" dirty="0" smtClean="0">
                <a:latin typeface="+mn-ea"/>
              </a:rPr>
              <a:t>28</a:t>
            </a:r>
            <a:r>
              <a:rPr lang="ja-JP" altLang="en-US" sz="6400" dirty="0" smtClean="0">
                <a:latin typeface="+mn-ea"/>
              </a:rPr>
              <a:t>条第</a:t>
            </a:r>
            <a:r>
              <a:rPr lang="en-US" altLang="ja-JP" sz="6400" dirty="0" smtClean="0">
                <a:latin typeface="+mn-ea"/>
              </a:rPr>
              <a:t>2</a:t>
            </a:r>
            <a:r>
              <a:rPr lang="ja-JP" altLang="en-US" sz="6400" dirty="0" smtClean="0">
                <a:latin typeface="+mn-ea"/>
              </a:rPr>
              <a:t>項</a:t>
            </a:r>
            <a:r>
              <a:rPr lang="en-US" altLang="ja-JP" sz="6400" dirty="0" smtClean="0">
                <a:latin typeface="+mn-ea"/>
              </a:rPr>
              <a:t>2</a:t>
            </a:r>
            <a:r>
              <a:rPr lang="ja-JP" altLang="en-US" sz="6400" dirty="0" smtClean="0">
                <a:latin typeface="+mn-ea"/>
              </a:rPr>
              <a:t>（</a:t>
            </a:r>
            <a:r>
              <a:rPr lang="en-US" altLang="ja-JP" sz="6400" dirty="0" smtClean="0">
                <a:latin typeface="+mn-ea"/>
              </a:rPr>
              <a:t>7)</a:t>
            </a:r>
            <a:r>
              <a:rPr lang="ja-JP" altLang="en-US" sz="6400" dirty="0" smtClean="0">
                <a:latin typeface="+mn-ea"/>
              </a:rPr>
              <a:t>②、第</a:t>
            </a:r>
            <a:r>
              <a:rPr lang="en-US" altLang="ja-JP" sz="6400" dirty="0" smtClean="0">
                <a:latin typeface="+mn-ea"/>
              </a:rPr>
              <a:t>46</a:t>
            </a:r>
            <a:r>
              <a:rPr lang="ja-JP" altLang="en-US" sz="6400" dirty="0" smtClean="0">
                <a:latin typeface="+mn-ea"/>
              </a:rPr>
              <a:t>条１」参照</a:t>
            </a:r>
            <a:endParaRPr lang="en-US" altLang="ja-JP" sz="6400" dirty="0" smtClean="0">
              <a:latin typeface="+mn-ea"/>
            </a:endParaRPr>
          </a:p>
          <a:p>
            <a:pPr marL="0" indent="0">
              <a:lnSpc>
                <a:spcPts val="2100"/>
              </a:lnSpc>
              <a:buNone/>
            </a:pPr>
            <a:r>
              <a:rPr lang="en-US" altLang="ja-JP" sz="7200" b="1" dirty="0" smtClean="0">
                <a:latin typeface="+mn-ea"/>
              </a:rPr>
              <a:t>2. </a:t>
            </a:r>
            <a:r>
              <a:rPr lang="ja-JP" altLang="en-US" sz="7200" b="1" dirty="0" smtClean="0">
                <a:latin typeface="+mn-ea"/>
              </a:rPr>
              <a:t>「</a:t>
            </a:r>
            <a:r>
              <a:rPr lang="ja-JP" altLang="en-US" sz="7200" b="1" dirty="0">
                <a:latin typeface="+mn-ea"/>
              </a:rPr>
              <a:t>前橋・高崎・渋川・深谷コア５治験・臨床研究病院治験・臨床研究に係わる標準業務手順書」に関する補足</a:t>
            </a:r>
          </a:p>
          <a:p>
            <a:pPr marL="0" indent="0">
              <a:lnSpc>
                <a:spcPts val="2100"/>
              </a:lnSpc>
              <a:buNone/>
            </a:pPr>
            <a:r>
              <a:rPr lang="ja-JP" altLang="en-US" sz="6400" dirty="0">
                <a:latin typeface="+mn-ea"/>
              </a:rPr>
              <a:t>「</a:t>
            </a:r>
            <a:r>
              <a:rPr lang="en-US" altLang="ja-JP" sz="6400" dirty="0">
                <a:latin typeface="+mn-ea"/>
              </a:rPr>
              <a:t>Ⅸ </a:t>
            </a:r>
            <a:r>
              <a:rPr lang="ja-JP" altLang="en-US" sz="6400" dirty="0">
                <a:latin typeface="+mn-ea"/>
              </a:rPr>
              <a:t>治験手続の電磁化　</a:t>
            </a:r>
            <a:r>
              <a:rPr lang="en-US" altLang="ja-JP" sz="6400" dirty="0">
                <a:latin typeface="+mn-ea"/>
              </a:rPr>
              <a:t>Ⅸ-6</a:t>
            </a:r>
            <a:r>
              <a:rPr lang="ja-JP" altLang="en-US" sz="6400" dirty="0">
                <a:latin typeface="+mn-ea"/>
              </a:rPr>
              <a:t>　</a:t>
            </a:r>
            <a:r>
              <a:rPr lang="en-US" altLang="ja-JP" sz="6400" dirty="0">
                <a:latin typeface="+mn-ea"/>
              </a:rPr>
              <a:t>2 </a:t>
            </a:r>
            <a:r>
              <a:rPr lang="ja-JP" altLang="en-US" sz="6400" dirty="0">
                <a:latin typeface="+mn-ea"/>
              </a:rPr>
              <a:t>業務責任の明確化」において　「コア５治験病院における病院長は実務担当者に業務権限を委譲できる」と定めているが、責任医師の業務権限委譲については別紙「業務責任者一覧表」のとおり、責任医師が実務担当者に業務権限を委譲するものとする</a:t>
            </a:r>
            <a:r>
              <a:rPr lang="ja-JP" altLang="en-US" sz="7200" dirty="0" smtClean="0">
                <a:latin typeface="+mn-ea"/>
              </a:rPr>
              <a:t>。</a:t>
            </a:r>
            <a:endParaRPr kumimoji="1" lang="en-US" altLang="ja-JP" sz="7200" dirty="0" smtClean="0">
              <a:latin typeface="+mn-ea"/>
            </a:endParaRPr>
          </a:p>
          <a:p>
            <a:pPr marL="0" indent="0">
              <a:lnSpc>
                <a:spcPts val="2100"/>
              </a:lnSpc>
              <a:buNone/>
            </a:pPr>
            <a:r>
              <a:rPr kumimoji="1" lang="en-US" altLang="ja-JP" sz="7200" b="1" dirty="0" smtClean="0">
                <a:latin typeface="+mn-ea"/>
              </a:rPr>
              <a:t>3. </a:t>
            </a:r>
            <a:r>
              <a:rPr lang="ja-JP" altLang="en-US" sz="7200" b="1" dirty="0" smtClean="0">
                <a:latin typeface="+mn-ea"/>
              </a:rPr>
              <a:t>様式</a:t>
            </a:r>
            <a:r>
              <a:rPr lang="en-US" altLang="ja-JP" sz="7200" b="1" dirty="0" smtClean="0">
                <a:latin typeface="+mn-ea"/>
              </a:rPr>
              <a:t>5</a:t>
            </a:r>
            <a:r>
              <a:rPr lang="ja-JP" altLang="en-US" sz="7200" b="1" dirty="0" smtClean="0">
                <a:latin typeface="+mn-ea"/>
              </a:rPr>
              <a:t>の院長の了承時間と、</a:t>
            </a:r>
            <a:r>
              <a:rPr lang="en-US" altLang="ja-JP" sz="7200" b="1" dirty="0" smtClean="0">
                <a:latin typeface="+mn-ea"/>
              </a:rPr>
              <a:t>IRB</a:t>
            </a:r>
            <a:r>
              <a:rPr lang="ja-JP" altLang="en-US" sz="7200" b="1" dirty="0" smtClean="0">
                <a:latin typeface="+mn-ea"/>
              </a:rPr>
              <a:t>承認後の治験業務開始のタイミングについて</a:t>
            </a:r>
            <a:endParaRPr lang="en-US" altLang="ja-JP" sz="7200" b="1" dirty="0" smtClean="0">
              <a:latin typeface="+mn-ea"/>
            </a:endParaRPr>
          </a:p>
          <a:p>
            <a:pPr marL="0" indent="0">
              <a:lnSpc>
                <a:spcPts val="2100"/>
              </a:lnSpc>
              <a:buNone/>
            </a:pPr>
            <a:r>
              <a:rPr kumimoji="1" lang="ja-JP" altLang="en-US" sz="6400" dirty="0" smtClean="0">
                <a:latin typeface="+mn-ea"/>
              </a:rPr>
              <a:t>「責任医師・分担医師変更</a:t>
            </a:r>
            <a:r>
              <a:rPr kumimoji="1" lang="ja-JP" altLang="en-US" sz="6400" dirty="0" smtClean="0">
                <a:latin typeface="+mn-ea"/>
              </a:rPr>
              <a:t>」、「</a:t>
            </a:r>
            <a:r>
              <a:rPr kumimoji="1" lang="ja-JP" altLang="en-US" sz="6400" dirty="0" smtClean="0">
                <a:latin typeface="+mn-ea"/>
              </a:rPr>
              <a:t>同意説明文書変更</a:t>
            </a:r>
            <a:r>
              <a:rPr kumimoji="1" lang="ja-JP" altLang="en-US" sz="6400" dirty="0" smtClean="0">
                <a:latin typeface="+mn-ea"/>
              </a:rPr>
              <a:t>」及び「症例追加」等の</a:t>
            </a:r>
            <a:r>
              <a:rPr kumimoji="1" lang="en-US" altLang="ja-JP" sz="6400" dirty="0" smtClean="0">
                <a:latin typeface="+mn-ea"/>
              </a:rPr>
              <a:t>IRB</a:t>
            </a:r>
            <a:r>
              <a:rPr kumimoji="1" lang="ja-JP" altLang="en-US" sz="6400" dirty="0" smtClean="0">
                <a:latin typeface="+mn-ea"/>
              </a:rPr>
              <a:t>審議・</a:t>
            </a:r>
            <a:r>
              <a:rPr kumimoji="1" lang="ja-JP" altLang="en-US" sz="6400" dirty="0" smtClean="0">
                <a:latin typeface="+mn-ea"/>
              </a:rPr>
              <a:t>承認後の、「変更後</a:t>
            </a:r>
            <a:r>
              <a:rPr kumimoji="1" lang="ja-JP" altLang="en-US" sz="6400" dirty="0" smtClean="0">
                <a:latin typeface="+mn-ea"/>
              </a:rPr>
              <a:t>の責任医師・分担</a:t>
            </a:r>
            <a:r>
              <a:rPr kumimoji="1" lang="ja-JP" altLang="en-US" sz="6400" dirty="0" smtClean="0">
                <a:latin typeface="+mn-ea"/>
              </a:rPr>
              <a:t>医師の治</a:t>
            </a:r>
            <a:r>
              <a:rPr kumimoji="1" lang="ja-JP" altLang="en-US" sz="6400" dirty="0" smtClean="0">
                <a:latin typeface="+mn-ea"/>
              </a:rPr>
              <a:t>験</a:t>
            </a:r>
            <a:r>
              <a:rPr kumimoji="1" lang="ja-JP" altLang="en-US" sz="6400" dirty="0" smtClean="0">
                <a:latin typeface="+mn-ea"/>
              </a:rPr>
              <a:t>業務開始日</a:t>
            </a:r>
            <a:r>
              <a:rPr lang="ja-JP" altLang="en-US" sz="6400" dirty="0" smtClean="0">
                <a:latin typeface="+mn-ea"/>
              </a:rPr>
              <a:t>」</a:t>
            </a:r>
            <a:r>
              <a:rPr kumimoji="1" lang="ja-JP" altLang="en-US" sz="6400" dirty="0" smtClean="0">
                <a:latin typeface="+mn-ea"/>
              </a:rPr>
              <a:t>、「変更後</a:t>
            </a:r>
            <a:r>
              <a:rPr kumimoji="1" lang="ja-JP" altLang="en-US" sz="6400" dirty="0" smtClean="0">
                <a:latin typeface="+mn-ea"/>
              </a:rPr>
              <a:t>の同意説明文書を</a:t>
            </a:r>
            <a:r>
              <a:rPr kumimoji="1" lang="ja-JP" altLang="en-US" sz="6400" dirty="0" smtClean="0">
                <a:latin typeface="+mn-ea"/>
              </a:rPr>
              <a:t>用いた被験者</a:t>
            </a:r>
            <a:r>
              <a:rPr kumimoji="1" lang="ja-JP" altLang="en-US" sz="6400" dirty="0" smtClean="0">
                <a:latin typeface="+mn-ea"/>
              </a:rPr>
              <a:t>の</a:t>
            </a:r>
            <a:r>
              <a:rPr kumimoji="1" lang="ja-JP" altLang="en-US" sz="6400" dirty="0" smtClean="0">
                <a:latin typeface="+mn-ea"/>
              </a:rPr>
              <a:t>再同意取得日</a:t>
            </a:r>
            <a:r>
              <a:rPr lang="ja-JP" altLang="en-US" sz="6400" dirty="0" smtClean="0">
                <a:latin typeface="+mn-ea"/>
              </a:rPr>
              <a:t>」</a:t>
            </a:r>
            <a:r>
              <a:rPr kumimoji="1" lang="ja-JP" altLang="en-US" sz="6400" dirty="0" smtClean="0">
                <a:latin typeface="+mn-ea"/>
              </a:rPr>
              <a:t>及び「追加症例エントリー開始日」等は</a:t>
            </a:r>
            <a:r>
              <a:rPr kumimoji="1" lang="ja-JP" altLang="en-US" sz="6400" dirty="0" smtClean="0">
                <a:latin typeface="+mn-ea"/>
              </a:rPr>
              <a:t>、原則として</a:t>
            </a:r>
            <a:r>
              <a:rPr lang="en-US" altLang="ja-JP" sz="6400" dirty="0" smtClean="0">
                <a:latin typeface="+mn-ea"/>
              </a:rPr>
              <a:t>IRB</a:t>
            </a:r>
            <a:r>
              <a:rPr lang="ja-JP" altLang="en-US" sz="6400" dirty="0" smtClean="0">
                <a:latin typeface="+mn-ea"/>
              </a:rPr>
              <a:t>開催日の翌々稼働日以降とする。</a:t>
            </a:r>
            <a:endParaRPr lang="en-US" altLang="ja-JP" sz="6400" dirty="0" smtClean="0">
              <a:latin typeface="+mn-ea"/>
            </a:endParaRPr>
          </a:p>
          <a:p>
            <a:pPr marL="0" indent="0">
              <a:lnSpc>
                <a:spcPts val="2100"/>
              </a:lnSpc>
              <a:buNone/>
            </a:pPr>
            <a:r>
              <a:rPr lang="ja-JP" altLang="en-US" sz="5600" dirty="0" smtClean="0">
                <a:latin typeface="+mn-ea"/>
              </a:rPr>
              <a:t>例） </a:t>
            </a:r>
            <a:r>
              <a:rPr lang="en-US" altLang="ja-JP" sz="5600" dirty="0" smtClean="0">
                <a:latin typeface="+mn-ea"/>
              </a:rPr>
              <a:t>6</a:t>
            </a:r>
            <a:r>
              <a:rPr lang="ja-JP" altLang="en-US" sz="5600" dirty="0" smtClean="0">
                <a:latin typeface="+mn-ea"/>
              </a:rPr>
              <a:t>月</a:t>
            </a:r>
            <a:r>
              <a:rPr lang="en-US" altLang="ja-JP" sz="5600" dirty="0" smtClean="0">
                <a:latin typeface="+mn-ea"/>
              </a:rPr>
              <a:t>1</a:t>
            </a:r>
            <a:r>
              <a:rPr lang="ja-JP" altLang="en-US" sz="5600" dirty="0" smtClean="0">
                <a:latin typeface="+mn-ea"/>
              </a:rPr>
              <a:t>日（木）　</a:t>
            </a:r>
            <a:r>
              <a:rPr lang="en-US" altLang="ja-JP" sz="5600" dirty="0" smtClean="0">
                <a:latin typeface="+mn-ea"/>
              </a:rPr>
              <a:t>IRB</a:t>
            </a:r>
            <a:r>
              <a:rPr lang="ja-JP" altLang="en-US" sz="5600" dirty="0" smtClean="0">
                <a:latin typeface="+mn-ea"/>
              </a:rPr>
              <a:t>審議</a:t>
            </a:r>
            <a:endParaRPr lang="en-US" altLang="ja-JP" sz="5600" dirty="0" smtClean="0">
              <a:latin typeface="+mn-ea"/>
            </a:endParaRPr>
          </a:p>
          <a:p>
            <a:pPr marL="0" indent="0">
              <a:lnSpc>
                <a:spcPts val="2100"/>
              </a:lnSpc>
              <a:buNone/>
            </a:pPr>
            <a:r>
              <a:rPr lang="ja-JP" altLang="en-US" sz="5600" dirty="0" smtClean="0">
                <a:latin typeface="+mn-ea"/>
              </a:rPr>
              <a:t>　　　</a:t>
            </a:r>
            <a:r>
              <a:rPr lang="en-US" altLang="ja-JP" sz="5600" dirty="0" smtClean="0">
                <a:latin typeface="+mn-ea"/>
              </a:rPr>
              <a:t>6</a:t>
            </a:r>
            <a:r>
              <a:rPr lang="ja-JP" altLang="en-US" sz="5600" dirty="0" smtClean="0">
                <a:latin typeface="+mn-ea"/>
              </a:rPr>
              <a:t>月</a:t>
            </a:r>
            <a:r>
              <a:rPr lang="en-US" altLang="ja-JP" sz="5600" dirty="0" smtClean="0">
                <a:latin typeface="+mn-ea"/>
              </a:rPr>
              <a:t>2</a:t>
            </a:r>
            <a:r>
              <a:rPr lang="ja-JP" altLang="en-US" sz="5600" dirty="0" smtClean="0">
                <a:latin typeface="+mn-ea"/>
              </a:rPr>
              <a:t>日（金）　院長確認、様式</a:t>
            </a:r>
            <a:r>
              <a:rPr lang="en-US" altLang="ja-JP" sz="5600" dirty="0" smtClean="0">
                <a:latin typeface="+mn-ea"/>
              </a:rPr>
              <a:t>5</a:t>
            </a:r>
            <a:r>
              <a:rPr lang="ja-JP" altLang="en-US" sz="5600" dirty="0" smtClean="0">
                <a:latin typeface="+mn-ea"/>
              </a:rPr>
              <a:t>に院長了承日時刻印、審査結果を責任医師に通知</a:t>
            </a:r>
            <a:endParaRPr lang="en-US" altLang="ja-JP" sz="5600" dirty="0" smtClean="0">
              <a:latin typeface="+mn-ea"/>
            </a:endParaRPr>
          </a:p>
          <a:p>
            <a:pPr marL="0" indent="0">
              <a:lnSpc>
                <a:spcPts val="2100"/>
              </a:lnSpc>
              <a:buNone/>
            </a:pPr>
            <a:r>
              <a:rPr lang="ja-JP" altLang="en-US" sz="5600" dirty="0" smtClean="0">
                <a:latin typeface="+mn-ea"/>
              </a:rPr>
              <a:t>　　　</a:t>
            </a:r>
            <a:r>
              <a:rPr lang="en-US" altLang="ja-JP" sz="5600" dirty="0" smtClean="0">
                <a:latin typeface="+mn-ea"/>
              </a:rPr>
              <a:t>6</a:t>
            </a:r>
            <a:r>
              <a:rPr lang="ja-JP" altLang="en-US" sz="5600" dirty="0" smtClean="0">
                <a:latin typeface="+mn-ea"/>
              </a:rPr>
              <a:t>月</a:t>
            </a:r>
            <a:r>
              <a:rPr lang="en-US" altLang="ja-JP" sz="5600" dirty="0" smtClean="0">
                <a:latin typeface="+mn-ea"/>
              </a:rPr>
              <a:t>5</a:t>
            </a:r>
            <a:r>
              <a:rPr lang="ja-JP" altLang="en-US" sz="5600" dirty="0" smtClean="0">
                <a:latin typeface="+mn-ea"/>
              </a:rPr>
              <a:t>日（月）　変更後の治験業務開始可能</a:t>
            </a:r>
            <a:endParaRPr lang="en-US" altLang="ja-JP" sz="5600" dirty="0" smtClean="0">
              <a:latin typeface="+mn-ea"/>
            </a:endParaRPr>
          </a:p>
          <a:p>
            <a:pPr marL="0" indent="0">
              <a:buNone/>
            </a:pPr>
            <a:r>
              <a:rPr kumimoji="1" lang="ja-JP" altLang="en-US" sz="1800" dirty="0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3353552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748145" y="1184223"/>
            <a:ext cx="4738255" cy="2788170"/>
          </a:xfrm>
          <a:prstGeom prst="rect">
            <a:avLst/>
          </a:prstGeom>
          <a:noFill/>
          <a:ln w="28575">
            <a:solidFill>
              <a:srgbClr val="00B0F0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452710" y="411762"/>
            <a:ext cx="95684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 smtClean="0">
                <a:ea typeface="ＭＳ ゴシック" panose="020B0609070205080204" pitchFamily="49" charset="-128"/>
                <a:cs typeface="Times New Roman" panose="02020603050405020304" pitchFamily="18" charset="0"/>
              </a:rPr>
              <a:t>1)-</a:t>
            </a:r>
            <a:r>
              <a:rPr lang="ja-JP" altLang="en-US" sz="2000" b="1" dirty="0" smtClean="0">
                <a:ea typeface="ＭＳ ゴシック" panose="020B0609070205080204" pitchFamily="49" charset="-128"/>
                <a:cs typeface="Times New Roman" panose="02020603050405020304" pitchFamily="18" charset="0"/>
              </a:rPr>
              <a:t>①</a:t>
            </a:r>
            <a:r>
              <a:rPr lang="ja-JP" altLang="ja-JP" sz="2000" b="1" dirty="0" smtClean="0"/>
              <a:t>治</a:t>
            </a:r>
            <a:r>
              <a:rPr lang="ja-JP" altLang="ja-JP" sz="2000" b="1" dirty="0"/>
              <a:t>験責任医師の判断を記載する書類（様式</a:t>
            </a:r>
            <a:r>
              <a:rPr lang="en-US" altLang="ja-JP" sz="2000" b="1" dirty="0"/>
              <a:t>8</a:t>
            </a:r>
            <a:r>
              <a:rPr lang="ja-JP" altLang="ja-JP" sz="2000" b="1" dirty="0" err="1"/>
              <a:t>、</a:t>
            </a:r>
            <a:r>
              <a:rPr lang="en-US" altLang="ja-JP" sz="2000" b="1" dirty="0"/>
              <a:t>12</a:t>
            </a:r>
            <a:r>
              <a:rPr lang="ja-JP" altLang="ja-JP" sz="2000" b="1" dirty="0" err="1"/>
              <a:t>、</a:t>
            </a:r>
            <a:r>
              <a:rPr lang="en-US" altLang="ja-JP" sz="2000" b="1" dirty="0"/>
              <a:t>13</a:t>
            </a:r>
            <a:r>
              <a:rPr lang="ja-JP" altLang="ja-JP" sz="2000" b="1" dirty="0" err="1"/>
              <a:t>、</a:t>
            </a:r>
            <a:r>
              <a:rPr lang="en-US" altLang="ja-JP" sz="2000" b="1" dirty="0"/>
              <a:t>14</a:t>
            </a:r>
            <a:r>
              <a:rPr lang="ja-JP" altLang="ja-JP" sz="2000" b="1" dirty="0" err="1"/>
              <a:t>、</a:t>
            </a:r>
            <a:r>
              <a:rPr lang="en-US" altLang="ja-JP" sz="2000" b="1" dirty="0"/>
              <a:t>15</a:t>
            </a:r>
            <a:r>
              <a:rPr lang="ja-JP" altLang="ja-JP" sz="2000" b="1" dirty="0" smtClean="0"/>
              <a:t>）</a:t>
            </a:r>
            <a:r>
              <a:rPr lang="ja-JP" altLang="en-US" sz="2000" b="1" dirty="0" smtClean="0"/>
              <a:t>の作成及び保管</a:t>
            </a:r>
            <a:endParaRPr lang="ja-JP" altLang="en-US" sz="2000" b="1" dirty="0"/>
          </a:p>
        </p:txBody>
      </p:sp>
      <p:sp>
        <p:nvSpPr>
          <p:cNvPr id="8" name="正方形/長方形 7"/>
          <p:cNvSpPr/>
          <p:nvPr/>
        </p:nvSpPr>
        <p:spPr>
          <a:xfrm>
            <a:off x="1229831" y="1814299"/>
            <a:ext cx="1275546" cy="1192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高崎総合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治験責任</a:t>
            </a:r>
            <a:r>
              <a:rPr kumimoji="1" lang="ja-JP" altLang="en-US" sz="1400" dirty="0">
                <a:solidFill>
                  <a:schemeClr val="tx1"/>
                </a:solidFill>
              </a:rPr>
              <a:t>医師</a:t>
            </a:r>
          </a:p>
        </p:txBody>
      </p:sp>
      <p:sp>
        <p:nvSpPr>
          <p:cNvPr id="10" name="円/楕円 9"/>
          <p:cNvSpPr/>
          <p:nvPr/>
        </p:nvSpPr>
        <p:spPr>
          <a:xfrm>
            <a:off x="3393203" y="1662137"/>
            <a:ext cx="1793394" cy="149636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作成協力者（高総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中央治験事務局担当者）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9863528" y="1602177"/>
            <a:ext cx="1541534" cy="137864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群大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中央治験事務局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文書責任者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056445" y="3324586"/>
            <a:ext cx="3848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Word</a:t>
            </a:r>
            <a:r>
              <a:rPr lang="ja-JP" altLang="en-US" sz="1400" dirty="0" smtClean="0"/>
              <a:t>等で</a:t>
            </a:r>
            <a:r>
              <a:rPr lang="en-US" altLang="ja-JP" sz="1400" dirty="0" smtClean="0"/>
              <a:t>2</a:t>
            </a:r>
            <a:r>
              <a:rPr lang="ja-JP" altLang="en-US" sz="1400" dirty="0" smtClean="0"/>
              <a:t>部作成し、</a:t>
            </a:r>
            <a:r>
              <a:rPr lang="ja-JP" altLang="ja-JP" sz="1400" dirty="0"/>
              <a:t>治験責任医師の直筆署名</a:t>
            </a:r>
            <a:r>
              <a:rPr lang="ja-JP" altLang="ja-JP" sz="1400" dirty="0" smtClean="0"/>
              <a:t>を</a:t>
            </a:r>
            <a:r>
              <a:rPr lang="ja-JP" altLang="en-US" sz="1400" dirty="0" smtClean="0"/>
              <a:t>得る</a:t>
            </a:r>
            <a:endParaRPr kumimoji="1" lang="ja-JP" altLang="en-US" sz="14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683895" y="3106053"/>
            <a:ext cx="26189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dirty="0" smtClean="0"/>
              <a:t>IRB</a:t>
            </a:r>
            <a:r>
              <a:rPr lang="ja-JP" altLang="en-US" sz="1400" dirty="0" smtClean="0"/>
              <a:t>・閲覧用として、</a:t>
            </a:r>
            <a:r>
              <a:rPr lang="en-US" altLang="ja-JP" sz="1400" dirty="0" smtClean="0"/>
              <a:t>CIRUGUS</a:t>
            </a:r>
            <a:r>
              <a:rPr lang="ja-JP" altLang="en-US" sz="1400" dirty="0" err="1" smtClean="0"/>
              <a:t>に登</a:t>
            </a:r>
            <a:r>
              <a:rPr lang="ja-JP" altLang="en-US" sz="1400" dirty="0" smtClean="0"/>
              <a:t>録する。</a:t>
            </a:r>
            <a:endParaRPr lang="en-US" altLang="ja-JP" sz="1400" dirty="0" smtClean="0"/>
          </a:p>
        </p:txBody>
      </p:sp>
      <p:sp>
        <p:nvSpPr>
          <p:cNvPr id="24" name="右矢印 23"/>
          <p:cNvSpPr/>
          <p:nvPr/>
        </p:nvSpPr>
        <p:spPr>
          <a:xfrm>
            <a:off x="8610297" y="1731924"/>
            <a:ext cx="1115205" cy="1083798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CIRUGUS</a:t>
            </a:r>
            <a:r>
              <a:rPr lang="ja-JP" altLang="en-US" sz="1200" dirty="0" smtClean="0"/>
              <a:t>上で</a:t>
            </a:r>
            <a:r>
              <a:rPr lang="en-US" altLang="ja-JP" sz="1200" dirty="0" smtClean="0"/>
              <a:t>to do</a:t>
            </a:r>
            <a:r>
              <a:rPr lang="ja-JP" altLang="en-US" sz="1200" dirty="0" smtClean="0"/>
              <a:t>表示</a:t>
            </a:r>
            <a:endParaRPr kumimoji="1" lang="ja-JP" altLang="en-US" sz="1200" dirty="0"/>
          </a:p>
        </p:txBody>
      </p:sp>
      <p:sp>
        <p:nvSpPr>
          <p:cNvPr id="27" name="右矢印 26"/>
          <p:cNvSpPr/>
          <p:nvPr/>
        </p:nvSpPr>
        <p:spPr>
          <a:xfrm rot="5400000">
            <a:off x="4209233" y="3640575"/>
            <a:ext cx="1108649" cy="1296783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/>
              <a:t>紙原本を保管</a:t>
            </a:r>
            <a:endParaRPr kumimoji="1" lang="ja-JP" altLang="en-US" sz="12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9863528" y="3081055"/>
            <a:ext cx="1821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正式化する。</a:t>
            </a:r>
            <a:endParaRPr kumimoji="1" lang="ja-JP" altLang="en-US" sz="1400" dirty="0"/>
          </a:p>
        </p:txBody>
      </p:sp>
      <p:sp>
        <p:nvSpPr>
          <p:cNvPr id="29" name="ひし形 28"/>
          <p:cNvSpPr/>
          <p:nvPr/>
        </p:nvSpPr>
        <p:spPr>
          <a:xfrm>
            <a:off x="2744810" y="4857214"/>
            <a:ext cx="1296784" cy="1186284"/>
          </a:xfrm>
          <a:prstGeom prst="diamond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治験依頼者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132663" y="1289938"/>
            <a:ext cx="1696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B0F0"/>
                </a:solidFill>
              </a:rPr>
              <a:t>作成指示・確認</a:t>
            </a:r>
            <a:endParaRPr kumimoji="1" lang="ja-JP" altLang="en-US" b="1" dirty="0">
              <a:solidFill>
                <a:srgbClr val="00B0F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558005" y="1278599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6699"/>
                </a:solidFill>
              </a:rPr>
              <a:t>CIRUGUS</a:t>
            </a:r>
            <a:endParaRPr kumimoji="1" lang="ja-JP" altLang="en-US" b="1" dirty="0">
              <a:solidFill>
                <a:srgbClr val="FF6699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6548984" y="1184223"/>
            <a:ext cx="5217128" cy="2808884"/>
          </a:xfrm>
          <a:prstGeom prst="rect">
            <a:avLst/>
          </a:prstGeom>
          <a:noFill/>
          <a:ln w="28575">
            <a:solidFill>
              <a:srgbClr val="FF6699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037311" y="5674166"/>
            <a:ext cx="20166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400" dirty="0" smtClean="0"/>
              <a:t>紙保管用の治験責任医師ファイルに保管する。</a:t>
            </a:r>
            <a:endParaRPr kumimoji="1" lang="ja-JP" altLang="en-US" sz="1400" dirty="0"/>
          </a:p>
        </p:txBody>
      </p:sp>
      <p:sp>
        <p:nvSpPr>
          <p:cNvPr id="30" name="右矢印 29"/>
          <p:cNvSpPr/>
          <p:nvPr/>
        </p:nvSpPr>
        <p:spPr>
          <a:xfrm rot="5400000">
            <a:off x="2838878" y="3640576"/>
            <a:ext cx="1108649" cy="1296783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/>
              <a:t>紙原本を提出</a:t>
            </a:r>
            <a:endParaRPr kumimoji="1" lang="ja-JP" altLang="en-US" sz="1200" dirty="0"/>
          </a:p>
        </p:txBody>
      </p:sp>
      <p:pic>
        <p:nvPicPr>
          <p:cNvPr id="1027" name="Picture 3" descr="C:\Users\kazumi\AppData\Local\Microsoft\Windows\Temporary Internet Files\Content.IE5\MN2VKIN6\lgi01a20140304000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614" y="4875747"/>
            <a:ext cx="1011970" cy="749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円/楕円 25"/>
          <p:cNvSpPr/>
          <p:nvPr/>
        </p:nvSpPr>
        <p:spPr>
          <a:xfrm>
            <a:off x="6828193" y="1731924"/>
            <a:ext cx="1542867" cy="115259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群大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中央治験事務局担当者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3" name="直線矢印コネクタ 2"/>
          <p:cNvCxnSpPr>
            <a:stCxn id="8" idx="3"/>
            <a:endCxn id="10" idx="2"/>
          </p:cNvCxnSpPr>
          <p:nvPr/>
        </p:nvCxnSpPr>
        <p:spPr>
          <a:xfrm flipV="1">
            <a:off x="2505377" y="2410318"/>
            <a:ext cx="887826" cy="147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右矢印 30"/>
          <p:cNvSpPr/>
          <p:nvPr/>
        </p:nvSpPr>
        <p:spPr>
          <a:xfrm>
            <a:off x="5326817" y="1527001"/>
            <a:ext cx="1454361" cy="1631498"/>
          </a:xfrm>
          <a:prstGeom prst="rightArrow">
            <a:avLst>
              <a:gd name="adj1" fmla="val 72048"/>
              <a:gd name="adj2" fmla="val 2341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ja-JP" altLang="en-US" sz="1200" dirty="0" smtClean="0"/>
              <a:t>メール添付にて、</a:t>
            </a:r>
            <a:r>
              <a:rPr kumimoji="1" lang="ja-JP" altLang="en-US" sz="1200" dirty="0" smtClean="0"/>
              <a:t>電子ファイル（</a:t>
            </a:r>
            <a:r>
              <a:rPr kumimoji="1" lang="en-US" altLang="ja-JP" sz="1200" dirty="0" smtClean="0"/>
              <a:t>PDF</a:t>
            </a:r>
            <a:r>
              <a:rPr kumimoji="1" lang="ja-JP" altLang="en-US" sz="1200" dirty="0" smtClean="0"/>
              <a:t>）</a:t>
            </a:r>
            <a:r>
              <a:rPr lang="ja-JP" altLang="en-US" sz="1200" dirty="0" smtClean="0"/>
              <a:t>で渡す</a:t>
            </a:r>
            <a:endParaRPr kumimoji="1" lang="ja-JP" altLang="en-US" sz="1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85653" y="5450356"/>
            <a:ext cx="529923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/>
              <a:t>※</a:t>
            </a:r>
            <a:r>
              <a:rPr kumimoji="1" lang="ja-JP" altLang="en-US" dirty="0" smtClean="0"/>
              <a:t>責任医師の判断を記載する書類については、原本は紙保管とする。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334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458229" y="184376"/>
            <a:ext cx="112041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 smtClean="0"/>
              <a:t>1)-</a:t>
            </a:r>
            <a:r>
              <a:rPr lang="ja-JP" altLang="en-US" sz="2000" b="1" dirty="0" smtClean="0"/>
              <a:t>②</a:t>
            </a:r>
            <a:r>
              <a:rPr lang="ja-JP" altLang="ja-JP" sz="2000" b="1" dirty="0" smtClean="0"/>
              <a:t>治</a:t>
            </a:r>
            <a:r>
              <a:rPr lang="ja-JP" altLang="ja-JP" sz="2000" b="1" dirty="0"/>
              <a:t>験責任医師の判断を</a:t>
            </a:r>
            <a:r>
              <a:rPr lang="ja-JP" altLang="ja-JP" sz="2000" b="1" dirty="0" smtClean="0"/>
              <a:t>記載</a:t>
            </a:r>
            <a:r>
              <a:rPr lang="ja-JP" altLang="en-US" sz="2000" b="1" dirty="0" smtClean="0"/>
              <a:t>する書類以外</a:t>
            </a:r>
            <a:r>
              <a:rPr lang="ja-JP" altLang="ja-JP" sz="2000" b="1" dirty="0" smtClean="0"/>
              <a:t>（様式</a:t>
            </a:r>
            <a:r>
              <a:rPr lang="en-US" altLang="ja-JP" sz="2000" b="1" dirty="0" smtClean="0"/>
              <a:t>1</a:t>
            </a:r>
            <a:r>
              <a:rPr lang="ja-JP" altLang="en-US" sz="2000" b="1" dirty="0" err="1" smtClean="0"/>
              <a:t>、</a:t>
            </a:r>
            <a:r>
              <a:rPr lang="en-US" altLang="ja-JP" sz="2000" b="1" dirty="0" smtClean="0"/>
              <a:t>11</a:t>
            </a:r>
            <a:r>
              <a:rPr lang="ja-JP" altLang="en-US" sz="2000" b="1" dirty="0" err="1" smtClean="0"/>
              <a:t>、</a:t>
            </a:r>
            <a:r>
              <a:rPr lang="ja-JP" altLang="en-US" sz="2000" b="1" dirty="0" smtClean="0"/>
              <a:t>同意説明文書　等</a:t>
            </a:r>
            <a:r>
              <a:rPr lang="ja-JP" altLang="ja-JP" sz="2000" b="1" dirty="0" smtClean="0"/>
              <a:t>）</a:t>
            </a:r>
            <a:r>
              <a:rPr lang="ja-JP" altLang="en-US" sz="2000" b="1" dirty="0" smtClean="0"/>
              <a:t>の作成及び保管</a:t>
            </a:r>
            <a:endParaRPr lang="ja-JP" altLang="en-US" sz="2000" b="1" dirty="0"/>
          </a:p>
        </p:txBody>
      </p:sp>
      <p:sp>
        <p:nvSpPr>
          <p:cNvPr id="8" name="正方形/長方形 7"/>
          <p:cNvSpPr/>
          <p:nvPr/>
        </p:nvSpPr>
        <p:spPr>
          <a:xfrm>
            <a:off x="197382" y="2528134"/>
            <a:ext cx="521694" cy="23438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高崎総合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治験責任</a:t>
            </a:r>
            <a:r>
              <a:rPr kumimoji="1" lang="ja-JP" altLang="en-US" sz="1400" dirty="0">
                <a:solidFill>
                  <a:schemeClr val="tx1"/>
                </a:solidFill>
              </a:rPr>
              <a:t>医師</a:t>
            </a:r>
          </a:p>
        </p:txBody>
      </p:sp>
      <p:sp>
        <p:nvSpPr>
          <p:cNvPr id="9" name="円/楕円 8"/>
          <p:cNvSpPr/>
          <p:nvPr/>
        </p:nvSpPr>
        <p:spPr>
          <a:xfrm>
            <a:off x="2613578" y="3606274"/>
            <a:ext cx="1809271" cy="1708719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群大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中央治験事務局担当者が作成する場合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（高崎総合の治験事務局に</a:t>
            </a:r>
            <a:r>
              <a:rPr lang="en-US" altLang="ja-JP" sz="1400" dirty="0" smtClean="0">
                <a:solidFill>
                  <a:schemeClr val="tx1"/>
                </a:solidFill>
              </a:rPr>
              <a:t>CC</a:t>
            </a:r>
            <a:r>
              <a:rPr lang="ja-JP" altLang="en-US" sz="1400" dirty="0" smtClean="0">
                <a:solidFill>
                  <a:schemeClr val="tx1"/>
                </a:solidFill>
              </a:rPr>
              <a:t>を入れる）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2753700" y="1788038"/>
            <a:ext cx="1634005" cy="146997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高総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中央治験事務局担当者が作成する場合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9683647" y="2466169"/>
            <a:ext cx="1753848" cy="162411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群大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中央治験事務局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文書責任者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4" name="右矢印 23"/>
          <p:cNvSpPr/>
          <p:nvPr/>
        </p:nvSpPr>
        <p:spPr>
          <a:xfrm>
            <a:off x="8158467" y="2017283"/>
            <a:ext cx="1337109" cy="897771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CIRUGUS</a:t>
            </a:r>
            <a:r>
              <a:rPr lang="ja-JP" altLang="en-US" sz="1200" dirty="0" smtClean="0"/>
              <a:t>上で</a:t>
            </a:r>
            <a:r>
              <a:rPr lang="en-US" altLang="ja-JP" sz="1200" dirty="0" smtClean="0"/>
              <a:t>to do</a:t>
            </a:r>
            <a:r>
              <a:rPr lang="ja-JP" altLang="en-US" sz="1200" dirty="0" smtClean="0"/>
              <a:t>表示</a:t>
            </a:r>
            <a:endParaRPr kumimoji="1" lang="ja-JP" altLang="en-US" sz="1200" dirty="0"/>
          </a:p>
        </p:txBody>
      </p:sp>
      <p:sp>
        <p:nvSpPr>
          <p:cNvPr id="25" name="右矢印 24"/>
          <p:cNvSpPr/>
          <p:nvPr/>
        </p:nvSpPr>
        <p:spPr>
          <a:xfrm>
            <a:off x="4508985" y="1729928"/>
            <a:ext cx="1909002" cy="1472482"/>
          </a:xfrm>
          <a:prstGeom prst="rightArrow">
            <a:avLst>
              <a:gd name="adj1" fmla="val 72048"/>
              <a:gd name="adj2" fmla="val 2341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ja-JP" altLang="en-US" sz="1200" dirty="0" smtClean="0"/>
              <a:t>メール添付にて、</a:t>
            </a:r>
            <a:r>
              <a:rPr kumimoji="1" lang="ja-JP" altLang="en-US" sz="1200" dirty="0" smtClean="0"/>
              <a:t>電子ファイル（</a:t>
            </a:r>
            <a:r>
              <a:rPr kumimoji="1" lang="en-US" altLang="ja-JP" sz="1200" dirty="0" smtClean="0"/>
              <a:t>PDF</a:t>
            </a:r>
            <a:r>
              <a:rPr kumimoji="1" lang="ja-JP" altLang="en-US" sz="1200" dirty="0" smtClean="0"/>
              <a:t>）</a:t>
            </a:r>
            <a:r>
              <a:rPr lang="ja-JP" altLang="en-US" sz="1200" dirty="0" smtClean="0"/>
              <a:t>で渡す</a:t>
            </a:r>
            <a:endParaRPr kumimoji="1" lang="ja-JP" altLang="en-US" sz="12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9878528" y="4166205"/>
            <a:ext cx="18213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固定化</a:t>
            </a:r>
            <a:r>
              <a:rPr lang="ja-JP" altLang="en-US" sz="1400" dirty="0" smtClean="0"/>
              <a:t>及び正式化して病院長フォルダ及び責任医師フォルダに格納終了。</a:t>
            </a:r>
            <a:endParaRPr kumimoji="1" lang="ja-JP" altLang="en-US" sz="1400" dirty="0"/>
          </a:p>
        </p:txBody>
      </p:sp>
      <p:sp>
        <p:nvSpPr>
          <p:cNvPr id="32" name="円/楕円 31"/>
          <p:cNvSpPr/>
          <p:nvPr/>
        </p:nvSpPr>
        <p:spPr>
          <a:xfrm>
            <a:off x="6417987" y="1729928"/>
            <a:ext cx="1575648" cy="137633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群大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中央治験事務局担当者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7" name="右矢印 36"/>
          <p:cNvSpPr/>
          <p:nvPr/>
        </p:nvSpPr>
        <p:spPr>
          <a:xfrm>
            <a:off x="4525570" y="3885230"/>
            <a:ext cx="4924678" cy="77823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CIRUGUS</a:t>
            </a:r>
            <a:r>
              <a:rPr lang="ja-JP" altLang="en-US" sz="1200" dirty="0" err="1" smtClean="0"/>
              <a:t>に登</a:t>
            </a:r>
            <a:r>
              <a:rPr lang="ja-JP" altLang="en-US" sz="1200" dirty="0" smtClean="0"/>
              <a:t>録する。</a:t>
            </a:r>
            <a:r>
              <a:rPr lang="en-US" altLang="ja-JP" sz="1200" dirty="0" smtClean="0"/>
              <a:t>CIRUGUS</a:t>
            </a:r>
            <a:r>
              <a:rPr lang="ja-JP" altLang="en-US" sz="1200" dirty="0" smtClean="0"/>
              <a:t>上で</a:t>
            </a:r>
            <a:r>
              <a:rPr lang="en-US" altLang="ja-JP" sz="1200" dirty="0" smtClean="0"/>
              <a:t>to do</a:t>
            </a:r>
            <a:r>
              <a:rPr lang="ja-JP" altLang="en-US" sz="1200" dirty="0" smtClean="0"/>
              <a:t>表示</a:t>
            </a:r>
            <a:endParaRPr kumimoji="1" lang="ja-JP" altLang="en-US" sz="1200" dirty="0"/>
          </a:p>
        </p:txBody>
      </p:sp>
      <p:sp>
        <p:nvSpPr>
          <p:cNvPr id="39" name="正方形/長方形 38"/>
          <p:cNvSpPr/>
          <p:nvPr/>
        </p:nvSpPr>
        <p:spPr>
          <a:xfrm>
            <a:off x="137688" y="1064104"/>
            <a:ext cx="4371297" cy="4632157"/>
          </a:xfrm>
          <a:prstGeom prst="rect">
            <a:avLst/>
          </a:prstGeom>
          <a:noFill/>
          <a:ln w="28575">
            <a:solidFill>
              <a:srgbClr val="00B0F0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449649" y="3149096"/>
            <a:ext cx="2460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CIRUGUS</a:t>
            </a:r>
            <a:r>
              <a:rPr lang="ja-JP" altLang="en-US" sz="1400" dirty="0" err="1" smtClean="0"/>
              <a:t>に登</a:t>
            </a:r>
            <a:r>
              <a:rPr lang="ja-JP" altLang="en-US" sz="1400" dirty="0" smtClean="0"/>
              <a:t>録する。</a:t>
            </a:r>
            <a:endParaRPr kumimoji="1" lang="ja-JP" altLang="en-US" sz="14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628550" y="1182209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6699"/>
                </a:solidFill>
              </a:rPr>
              <a:t>CIRUGUS</a:t>
            </a:r>
            <a:endParaRPr kumimoji="1" lang="ja-JP" altLang="en-US" b="1" dirty="0">
              <a:solidFill>
                <a:srgbClr val="FF6699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19076" y="1182209"/>
            <a:ext cx="1696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B0F0"/>
                </a:solidFill>
              </a:rPr>
              <a:t>作成指示・確認</a:t>
            </a:r>
            <a:endParaRPr kumimoji="1" lang="ja-JP" altLang="en-US" b="1" dirty="0">
              <a:solidFill>
                <a:srgbClr val="00B0F0"/>
              </a:solidFill>
            </a:endParaRPr>
          </a:p>
        </p:txBody>
      </p:sp>
      <p:sp>
        <p:nvSpPr>
          <p:cNvPr id="2" name="左右矢印 1"/>
          <p:cNvSpPr/>
          <p:nvPr/>
        </p:nvSpPr>
        <p:spPr>
          <a:xfrm>
            <a:off x="719076" y="1551541"/>
            <a:ext cx="1980637" cy="4109467"/>
          </a:xfrm>
          <a:prstGeom prst="leftRightArrow">
            <a:avLst>
              <a:gd name="adj1" fmla="val 80860"/>
              <a:gd name="adj2" fmla="val 2361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00" dirty="0"/>
              <a:t>作成協力者は、書式を作成し、直接又は</a:t>
            </a:r>
            <a:r>
              <a:rPr lang="ja-JP" altLang="ja-JP" sz="1300" dirty="0"/>
              <a:t>メール等で治験責任医師に送付する。治験責任医師から修正等の指示があった場合には</a:t>
            </a:r>
            <a:r>
              <a:rPr lang="ja-JP" altLang="en-US" sz="1300" dirty="0"/>
              <a:t>返信メールを保管する等により、</a:t>
            </a:r>
            <a:r>
              <a:rPr lang="ja-JP" altLang="ja-JP" sz="1300" dirty="0"/>
              <a:t>記録に残すこととする</a:t>
            </a:r>
            <a:r>
              <a:rPr lang="ja-JP" altLang="en-US" sz="1300" dirty="0"/>
              <a:t>。</a:t>
            </a:r>
            <a:endParaRPr lang="en-US" altLang="ja-JP" sz="1300" dirty="0"/>
          </a:p>
          <a:p>
            <a:pPr algn="ctr"/>
            <a:endParaRPr kumimoji="1" lang="ja-JP" altLang="en-US" dirty="0"/>
          </a:p>
        </p:txBody>
      </p:sp>
      <p:sp>
        <p:nvSpPr>
          <p:cNvPr id="3" name="フリーフォーム 2"/>
          <p:cNvSpPr/>
          <p:nvPr/>
        </p:nvSpPr>
        <p:spPr>
          <a:xfrm>
            <a:off x="4646951" y="1034320"/>
            <a:ext cx="7210269" cy="4661941"/>
          </a:xfrm>
          <a:custGeom>
            <a:avLst/>
            <a:gdLst>
              <a:gd name="connsiteX0" fmla="*/ 1693888 w 7210269"/>
              <a:gd name="connsiteY0" fmla="*/ 29980 h 4661941"/>
              <a:gd name="connsiteX1" fmla="*/ 1723869 w 7210269"/>
              <a:gd name="connsiteY1" fmla="*/ 2938072 h 4661941"/>
              <a:gd name="connsiteX2" fmla="*/ 0 w 7210269"/>
              <a:gd name="connsiteY2" fmla="*/ 2923082 h 4661941"/>
              <a:gd name="connsiteX3" fmla="*/ 0 w 7210269"/>
              <a:gd name="connsiteY3" fmla="*/ 4661941 h 4661941"/>
              <a:gd name="connsiteX4" fmla="*/ 7195279 w 7210269"/>
              <a:gd name="connsiteY4" fmla="*/ 4661941 h 4661941"/>
              <a:gd name="connsiteX5" fmla="*/ 7210269 w 7210269"/>
              <a:gd name="connsiteY5" fmla="*/ 0 h 4661941"/>
              <a:gd name="connsiteX6" fmla="*/ 1693888 w 7210269"/>
              <a:gd name="connsiteY6" fmla="*/ 29980 h 4661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10269" h="4661941">
                <a:moveTo>
                  <a:pt x="1693888" y="29980"/>
                </a:moveTo>
                <a:lnTo>
                  <a:pt x="1723869" y="2938072"/>
                </a:lnTo>
                <a:lnTo>
                  <a:pt x="0" y="2923082"/>
                </a:lnTo>
                <a:lnTo>
                  <a:pt x="0" y="4661941"/>
                </a:lnTo>
                <a:lnTo>
                  <a:pt x="7195279" y="4661941"/>
                </a:lnTo>
                <a:cubicBezTo>
                  <a:pt x="7200276" y="3107961"/>
                  <a:pt x="7205272" y="1553980"/>
                  <a:pt x="7210269" y="0"/>
                </a:cubicBezTo>
                <a:lnTo>
                  <a:pt x="1693888" y="29980"/>
                </a:lnTo>
                <a:close/>
              </a:path>
            </a:pathLst>
          </a:custGeom>
          <a:noFill/>
          <a:ln w="28575">
            <a:solidFill>
              <a:srgbClr val="FF66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137688" y="5922686"/>
            <a:ext cx="114649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1)-</a:t>
            </a:r>
            <a:r>
              <a:rPr lang="ja-JP" altLang="en-US" dirty="0" smtClean="0"/>
              <a:t>③治験依頼者と</a:t>
            </a:r>
            <a:r>
              <a:rPr lang="ja-JP" altLang="ja-JP" dirty="0" smtClean="0"/>
              <a:t>治</a:t>
            </a:r>
            <a:r>
              <a:rPr lang="ja-JP" altLang="ja-JP" dirty="0"/>
              <a:t>験責任</a:t>
            </a:r>
            <a:r>
              <a:rPr lang="ja-JP" altLang="ja-JP" dirty="0" smtClean="0"/>
              <a:t>医師</a:t>
            </a:r>
            <a:r>
              <a:rPr lang="ja-JP" altLang="en-US" dirty="0" smtClean="0"/>
              <a:t>が共同で作成する書類</a:t>
            </a:r>
            <a:r>
              <a:rPr lang="ja-JP" altLang="ja-JP" dirty="0" smtClean="0"/>
              <a:t>（様式</a:t>
            </a:r>
            <a:r>
              <a:rPr lang="en-US" altLang="ja-JP" dirty="0" smtClean="0"/>
              <a:t>6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10</a:t>
            </a:r>
            <a:r>
              <a:rPr lang="ja-JP" altLang="ja-JP" dirty="0" smtClean="0"/>
              <a:t>）</a:t>
            </a:r>
            <a:r>
              <a:rPr lang="ja-JP" altLang="en-US" dirty="0" smtClean="0"/>
              <a:t>の作成及び保管についても上記図と同様に行う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（治験依頼者側が治験責任医師に確認をした場合の記録については、治験依頼者の手順に委ねることとする。）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91936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773036" y="291017"/>
            <a:ext cx="95684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2</a:t>
            </a:r>
            <a:r>
              <a:rPr lang="en-US" altLang="ja-JP" sz="2000" b="1" dirty="0" smtClean="0">
                <a:ea typeface="ＭＳ ゴシック" panose="020B0609070205080204" pitchFamily="49" charset="-128"/>
                <a:cs typeface="Times New Roman" panose="02020603050405020304" pitchFamily="18" charset="0"/>
              </a:rPr>
              <a:t>)</a:t>
            </a:r>
            <a:r>
              <a:rPr lang="ja-JP" altLang="en-US" sz="2000" b="1" dirty="0" smtClean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－④院長が</a:t>
            </a:r>
            <a:r>
              <a:rPr lang="ja-JP" altLang="en-US" sz="2000" b="1" dirty="0" smtClean="0"/>
              <a:t>作成する</a:t>
            </a:r>
            <a:r>
              <a:rPr lang="ja-JP" altLang="ja-JP" sz="2000" b="1" dirty="0" smtClean="0"/>
              <a:t>書類</a:t>
            </a:r>
            <a:r>
              <a:rPr lang="ja-JP" altLang="ja-JP" sz="2000" b="1" dirty="0"/>
              <a:t>（</a:t>
            </a:r>
            <a:r>
              <a:rPr lang="ja-JP" altLang="ja-JP" sz="2000" b="1" dirty="0" smtClean="0"/>
              <a:t>様式</a:t>
            </a:r>
            <a:r>
              <a:rPr lang="en-US" altLang="ja-JP" sz="2000" b="1" dirty="0" smtClean="0"/>
              <a:t>4</a:t>
            </a:r>
            <a:r>
              <a:rPr lang="ja-JP" altLang="ja-JP" sz="2000" b="1" dirty="0" smtClean="0"/>
              <a:t>）</a:t>
            </a:r>
            <a:r>
              <a:rPr lang="ja-JP" altLang="en-US" sz="2000" b="1" dirty="0" smtClean="0"/>
              <a:t>の作成及び保管</a:t>
            </a:r>
            <a:endParaRPr lang="ja-JP" altLang="en-US" sz="2000" b="1" dirty="0"/>
          </a:p>
        </p:txBody>
      </p:sp>
      <p:sp>
        <p:nvSpPr>
          <p:cNvPr id="10" name="円/楕円 9"/>
          <p:cNvSpPr/>
          <p:nvPr/>
        </p:nvSpPr>
        <p:spPr>
          <a:xfrm>
            <a:off x="8530046" y="1560555"/>
            <a:ext cx="2063547" cy="131721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群大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中央治験事務局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文書責任者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7461" y="2913300"/>
            <a:ext cx="12636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①</a:t>
            </a:r>
            <a:r>
              <a:rPr lang="en-US" altLang="ja-JP" sz="1400" dirty="0" smtClean="0"/>
              <a:t>CIRUGUS</a:t>
            </a:r>
            <a:r>
              <a:rPr lang="ja-JP" altLang="ja-JP" sz="1400" dirty="0"/>
              <a:t>操作を行い、院長確認用の書類を作成する。</a:t>
            </a:r>
            <a:endParaRPr kumimoji="1" lang="ja-JP" altLang="en-US" sz="1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129940" y="2805578"/>
            <a:ext cx="174190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/>
              <a:t>②</a:t>
            </a:r>
            <a:r>
              <a:rPr lang="en-US" altLang="ja-JP" sz="1400" dirty="0" smtClean="0"/>
              <a:t>CIRUGUS</a:t>
            </a:r>
            <a:r>
              <a:rPr lang="ja-JP" altLang="en-US" sz="1400" dirty="0" smtClean="0"/>
              <a:t>を操作し、院長確認用の書類をダウンロードする。</a:t>
            </a:r>
            <a:endParaRPr lang="en-US" altLang="ja-JP" sz="1400" dirty="0" smtClean="0"/>
          </a:p>
        </p:txBody>
      </p:sp>
      <p:sp>
        <p:nvSpPr>
          <p:cNvPr id="19" name="正方形/長方形 18"/>
          <p:cNvSpPr/>
          <p:nvPr/>
        </p:nvSpPr>
        <p:spPr>
          <a:xfrm>
            <a:off x="2423013" y="4197512"/>
            <a:ext cx="3298839" cy="2389385"/>
          </a:xfrm>
          <a:prstGeom prst="rect">
            <a:avLst/>
          </a:prstGeom>
          <a:noFill/>
          <a:ln w="28575">
            <a:solidFill>
              <a:srgbClr val="00B050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73036" y="1309517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6699"/>
                </a:solidFill>
              </a:rPr>
              <a:t>CIRUGUS</a:t>
            </a:r>
            <a:endParaRPr kumimoji="1" lang="ja-JP" altLang="en-US" b="1" dirty="0">
              <a:solidFill>
                <a:srgbClr val="FF6699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03412" y="1183340"/>
            <a:ext cx="10676965" cy="2880775"/>
          </a:xfrm>
          <a:prstGeom prst="rect">
            <a:avLst/>
          </a:prstGeom>
          <a:noFill/>
          <a:ln w="28575">
            <a:solidFill>
              <a:srgbClr val="FF6699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530046" y="2947720"/>
            <a:ext cx="2512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正式化を行い、病院長了承の代理業務を行う。</a:t>
            </a:r>
            <a:endParaRPr lang="ja-JP" altLang="en-US" sz="1400" dirty="0"/>
          </a:p>
        </p:txBody>
      </p:sp>
      <p:sp>
        <p:nvSpPr>
          <p:cNvPr id="25" name="円/楕円 24"/>
          <p:cNvSpPr/>
          <p:nvPr/>
        </p:nvSpPr>
        <p:spPr>
          <a:xfrm>
            <a:off x="1021976" y="1678849"/>
            <a:ext cx="4164866" cy="10806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群大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中央治験事務局担当者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2676533" y="5452733"/>
            <a:ext cx="2428661" cy="47436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高崎総合院長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919736" y="2794958"/>
            <a:ext cx="237091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/>
              <a:t>③</a:t>
            </a:r>
            <a:r>
              <a:rPr lang="ja-JP" altLang="en-US" sz="1400" dirty="0" smtClean="0"/>
              <a:t>院長確認後、</a:t>
            </a:r>
            <a:r>
              <a:rPr lang="en-US" altLang="ja-JP" sz="1400" dirty="0" smtClean="0"/>
              <a:t>CIRUGUS</a:t>
            </a:r>
            <a:r>
              <a:rPr lang="ja-JP" altLang="en-US" sz="1400" dirty="0" smtClean="0"/>
              <a:t>操作を行い、「院長確認済み」の登録作業をする。</a:t>
            </a:r>
            <a:endParaRPr lang="en-US" altLang="ja-JP" sz="1400" dirty="0" smtClean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314639" y="6117656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B050"/>
                </a:solidFill>
              </a:rPr>
              <a:t>院長確認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30" name="右矢印 29"/>
          <p:cNvSpPr/>
          <p:nvPr/>
        </p:nvSpPr>
        <p:spPr>
          <a:xfrm>
            <a:off x="6181661" y="1365184"/>
            <a:ext cx="2040553" cy="1707951"/>
          </a:xfrm>
          <a:prstGeom prst="rightArrow">
            <a:avLst>
              <a:gd name="adj1" fmla="val 50000"/>
              <a:gd name="adj2" fmla="val 2792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CIRUGUS</a:t>
            </a:r>
            <a:r>
              <a:rPr lang="ja-JP" altLang="en-US" sz="1200" dirty="0" smtClean="0"/>
              <a:t>上で</a:t>
            </a:r>
            <a:r>
              <a:rPr lang="en-US" altLang="ja-JP" sz="1200" dirty="0" smtClean="0"/>
              <a:t>to do</a:t>
            </a:r>
            <a:r>
              <a:rPr lang="ja-JP" altLang="en-US" sz="1200" dirty="0" smtClean="0"/>
              <a:t>表示</a:t>
            </a:r>
            <a:endParaRPr lang="ja-JP" altLang="en-US" sz="1200" dirty="0"/>
          </a:p>
        </p:txBody>
      </p:sp>
      <p:sp>
        <p:nvSpPr>
          <p:cNvPr id="20" name="左右矢印 19"/>
          <p:cNvSpPr/>
          <p:nvPr/>
        </p:nvSpPr>
        <p:spPr>
          <a:xfrm rot="5400000">
            <a:off x="3288047" y="4307449"/>
            <a:ext cx="1167593" cy="973989"/>
          </a:xfrm>
          <a:prstGeom prst="leftRightArrow">
            <a:avLst>
              <a:gd name="adj1" fmla="val 59313"/>
              <a:gd name="adj2" fmla="val 2361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確認・指示</a:t>
            </a:r>
            <a:endParaRPr kumimoji="1" lang="ja-JP" altLang="en-US" sz="1200" dirty="0"/>
          </a:p>
        </p:txBody>
      </p:sp>
      <p:sp>
        <p:nvSpPr>
          <p:cNvPr id="3" name="角丸四角形吹き出し 2"/>
          <p:cNvSpPr/>
          <p:nvPr/>
        </p:nvSpPr>
        <p:spPr>
          <a:xfrm>
            <a:off x="6613478" y="4373639"/>
            <a:ext cx="4466899" cy="1948804"/>
          </a:xfrm>
          <a:prstGeom prst="wedgeRoundRectCallout">
            <a:avLst>
              <a:gd name="adj1" fmla="val -101396"/>
              <a:gd name="adj2" fmla="val -24147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1400" dirty="0">
                <a:solidFill>
                  <a:schemeClr val="tx1"/>
                </a:solidFill>
              </a:rPr>
              <a:t>群馬大学中央治験事務局担当者から院長</a:t>
            </a:r>
            <a:r>
              <a:rPr lang="ja-JP" altLang="ja-JP" sz="1400" dirty="0">
                <a:solidFill>
                  <a:schemeClr val="tx1"/>
                </a:solidFill>
              </a:rPr>
              <a:t>に</a:t>
            </a:r>
            <a:r>
              <a:rPr lang="ja-JP" altLang="en-US" sz="1400" dirty="0">
                <a:solidFill>
                  <a:schemeClr val="tx1"/>
                </a:solidFill>
              </a:rPr>
              <a:t>メール</a:t>
            </a:r>
            <a:r>
              <a:rPr lang="ja-JP" altLang="en-US" sz="1400" dirty="0" smtClean="0">
                <a:solidFill>
                  <a:schemeClr val="tx1"/>
                </a:solidFill>
              </a:rPr>
              <a:t>にて確認書類用を</a:t>
            </a:r>
            <a:r>
              <a:rPr lang="ja-JP" altLang="ja-JP" sz="1400" dirty="0" smtClean="0">
                <a:solidFill>
                  <a:schemeClr val="tx1"/>
                </a:solidFill>
              </a:rPr>
              <a:t>送付</a:t>
            </a:r>
            <a:r>
              <a:rPr lang="ja-JP" altLang="en-US" sz="1400" dirty="0" smtClean="0">
                <a:solidFill>
                  <a:schemeClr val="tx1"/>
                </a:solidFill>
              </a:rPr>
              <a:t>し、「電磁的交付・受領簿」に記録する。その際、高崎</a:t>
            </a:r>
            <a:r>
              <a:rPr lang="ja-JP" altLang="en-US" sz="1400" dirty="0">
                <a:solidFill>
                  <a:schemeClr val="tx1"/>
                </a:solidFill>
              </a:rPr>
              <a:t>総合中央治験事務局担当者にＣＣをいれる</a:t>
            </a:r>
            <a:r>
              <a:rPr lang="ja-JP" altLang="ja-JP" sz="1400" dirty="0">
                <a:solidFill>
                  <a:schemeClr val="tx1"/>
                </a:solidFill>
              </a:rPr>
              <a:t>。</a:t>
            </a:r>
            <a:r>
              <a:rPr lang="ja-JP" altLang="en-US" sz="1400" dirty="0">
                <a:solidFill>
                  <a:schemeClr val="tx1"/>
                </a:solidFill>
              </a:rPr>
              <a:t>院長</a:t>
            </a:r>
            <a:r>
              <a:rPr lang="ja-JP" altLang="ja-JP" sz="1400" dirty="0">
                <a:solidFill>
                  <a:schemeClr val="tx1"/>
                </a:solidFill>
              </a:rPr>
              <a:t>から修正等の指示があった場合には</a:t>
            </a:r>
            <a:r>
              <a:rPr lang="ja-JP" altLang="en-US" sz="1400" dirty="0">
                <a:solidFill>
                  <a:schemeClr val="tx1"/>
                </a:solidFill>
              </a:rPr>
              <a:t>返信メールを保管することにより、</a:t>
            </a:r>
            <a:r>
              <a:rPr lang="ja-JP" altLang="ja-JP" sz="1400" dirty="0">
                <a:solidFill>
                  <a:schemeClr val="tx1"/>
                </a:solidFill>
              </a:rPr>
              <a:t>記録に残すこととする</a:t>
            </a:r>
            <a:r>
              <a:rPr lang="ja-JP" altLang="en-US" sz="1400" dirty="0" smtClean="0">
                <a:solidFill>
                  <a:schemeClr val="tx1"/>
                </a:solidFill>
              </a:rPr>
              <a:t>。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271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684467" y="330029"/>
            <a:ext cx="95684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2</a:t>
            </a:r>
            <a:r>
              <a:rPr lang="en-US" altLang="ja-JP" sz="2000" b="1" dirty="0" smtClean="0">
                <a:ea typeface="ＭＳ ゴシック" panose="020B0609070205080204" pitchFamily="49" charset="-128"/>
                <a:cs typeface="Times New Roman" panose="02020603050405020304" pitchFamily="18" charset="0"/>
              </a:rPr>
              <a:t>)</a:t>
            </a:r>
            <a:r>
              <a:rPr lang="ja-JP" altLang="en-US" sz="2000" b="1" dirty="0" smtClean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－④院長が</a:t>
            </a:r>
            <a:r>
              <a:rPr lang="ja-JP" altLang="en-US" sz="2000" b="1" dirty="0" smtClean="0"/>
              <a:t>作成する</a:t>
            </a:r>
            <a:r>
              <a:rPr lang="ja-JP" altLang="ja-JP" sz="2000" b="1" dirty="0" smtClean="0"/>
              <a:t>書類（</a:t>
            </a:r>
            <a:r>
              <a:rPr lang="ja-JP" altLang="en-US" sz="2000" b="1" dirty="0" smtClean="0"/>
              <a:t>参考書式１、参考書式３</a:t>
            </a:r>
            <a:r>
              <a:rPr lang="ja-JP" altLang="ja-JP" sz="2000" b="1" dirty="0" smtClean="0"/>
              <a:t>）</a:t>
            </a:r>
            <a:r>
              <a:rPr lang="ja-JP" altLang="en-US" sz="2000" b="1" dirty="0" smtClean="0"/>
              <a:t>の作成及び保管</a:t>
            </a:r>
            <a:endParaRPr lang="ja-JP" altLang="en-US" sz="2000" b="1" dirty="0"/>
          </a:p>
        </p:txBody>
      </p:sp>
      <p:sp>
        <p:nvSpPr>
          <p:cNvPr id="9" name="円/楕円 8"/>
          <p:cNvSpPr/>
          <p:nvPr/>
        </p:nvSpPr>
        <p:spPr>
          <a:xfrm>
            <a:off x="1615865" y="1837631"/>
            <a:ext cx="1891394" cy="132986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高崎総合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中央治験事務局担当者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9457893" y="1606256"/>
            <a:ext cx="2063547" cy="131721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群大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中央治験事務局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文書責任者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257628" y="3217366"/>
            <a:ext cx="26078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dirty="0" smtClean="0"/>
              <a:t>院長</a:t>
            </a:r>
            <a:r>
              <a:rPr lang="ja-JP" altLang="ja-JP" sz="1400" dirty="0"/>
              <a:t>確認用の書類を作成する</a:t>
            </a:r>
            <a:r>
              <a:rPr lang="ja-JP" altLang="ja-JP" sz="1400" dirty="0" smtClean="0"/>
              <a:t>。</a:t>
            </a:r>
            <a:endParaRPr lang="en-US" altLang="ja-JP" sz="1400" dirty="0" smtClean="0"/>
          </a:p>
          <a:p>
            <a:r>
              <a:rPr lang="ja-JP" altLang="en-US" sz="1400" dirty="0" smtClean="0"/>
              <a:t>院長確認後、院長</a:t>
            </a:r>
            <a:r>
              <a:rPr lang="ja-JP" altLang="ja-JP" sz="1400" dirty="0" smtClean="0"/>
              <a:t>から</a:t>
            </a:r>
            <a:r>
              <a:rPr lang="ja-JP" altLang="ja-JP" sz="1400" dirty="0"/>
              <a:t>修正等の指示があった場合に</a:t>
            </a:r>
            <a:r>
              <a:rPr lang="ja-JP" altLang="ja-JP" sz="1400" dirty="0" smtClean="0"/>
              <a:t>は記録</a:t>
            </a:r>
            <a:r>
              <a:rPr lang="ja-JP" altLang="ja-JP" sz="1400" dirty="0"/>
              <a:t>に残すこととする</a:t>
            </a:r>
            <a:r>
              <a:rPr lang="ja-JP" altLang="en-US" sz="1400" dirty="0"/>
              <a:t>。</a:t>
            </a:r>
            <a:endParaRPr lang="en-US" altLang="ja-JP" sz="1400" dirty="0"/>
          </a:p>
        </p:txBody>
      </p:sp>
      <p:sp>
        <p:nvSpPr>
          <p:cNvPr id="19" name="正方形/長方形 18"/>
          <p:cNvSpPr/>
          <p:nvPr/>
        </p:nvSpPr>
        <p:spPr>
          <a:xfrm>
            <a:off x="653866" y="4164218"/>
            <a:ext cx="4076800" cy="2436087"/>
          </a:xfrm>
          <a:prstGeom prst="rect">
            <a:avLst/>
          </a:prstGeom>
          <a:noFill/>
          <a:ln w="28575">
            <a:solidFill>
              <a:srgbClr val="00B050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532361" y="1274883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6699"/>
                </a:solidFill>
              </a:rPr>
              <a:t>CIRUGUS</a:t>
            </a:r>
            <a:endParaRPr kumimoji="1" lang="ja-JP" altLang="en-US" b="1" dirty="0">
              <a:solidFill>
                <a:srgbClr val="FF6699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171608" y="1147132"/>
            <a:ext cx="6848596" cy="2916984"/>
          </a:xfrm>
          <a:prstGeom prst="rect">
            <a:avLst/>
          </a:prstGeom>
          <a:noFill/>
          <a:ln w="28575">
            <a:solidFill>
              <a:srgbClr val="FF6699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9457893" y="3031263"/>
            <a:ext cx="2512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正式化を行い、病院長了承の代理業務を行う。</a:t>
            </a:r>
            <a:endParaRPr lang="ja-JP" altLang="en-US" sz="1400" dirty="0"/>
          </a:p>
        </p:txBody>
      </p:sp>
      <p:sp>
        <p:nvSpPr>
          <p:cNvPr id="25" name="円/楕円 24"/>
          <p:cNvSpPr/>
          <p:nvPr/>
        </p:nvSpPr>
        <p:spPr>
          <a:xfrm>
            <a:off x="5814099" y="1684036"/>
            <a:ext cx="1334499" cy="129164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群大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中央治験事務局担当者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1187601" y="5447700"/>
            <a:ext cx="3009329" cy="47436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高崎総合院長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254450" y="6086342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B050"/>
                </a:solidFill>
              </a:rPr>
              <a:t>院長確認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30" name="右矢印 29"/>
          <p:cNvSpPr/>
          <p:nvPr/>
        </p:nvSpPr>
        <p:spPr>
          <a:xfrm>
            <a:off x="7773306" y="1459549"/>
            <a:ext cx="1361479" cy="1707951"/>
          </a:xfrm>
          <a:prstGeom prst="rightArrow">
            <a:avLst>
              <a:gd name="adj1" fmla="val 50000"/>
              <a:gd name="adj2" fmla="val 2792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CIRUGUS</a:t>
            </a:r>
            <a:r>
              <a:rPr lang="ja-JP" altLang="en-US" sz="1200" dirty="0" smtClean="0"/>
              <a:t>上で</a:t>
            </a:r>
            <a:r>
              <a:rPr lang="en-US" altLang="ja-JP" sz="1200" dirty="0" smtClean="0"/>
              <a:t>to do</a:t>
            </a:r>
            <a:r>
              <a:rPr lang="ja-JP" altLang="en-US" sz="1200" dirty="0" smtClean="0"/>
              <a:t>表示</a:t>
            </a:r>
            <a:endParaRPr lang="ja-JP" altLang="en-US" sz="1200" dirty="0"/>
          </a:p>
        </p:txBody>
      </p:sp>
      <p:sp>
        <p:nvSpPr>
          <p:cNvPr id="20" name="左右矢印 19"/>
          <p:cNvSpPr/>
          <p:nvPr/>
        </p:nvSpPr>
        <p:spPr>
          <a:xfrm rot="5400000">
            <a:off x="2157648" y="4311470"/>
            <a:ext cx="1167593" cy="973989"/>
          </a:xfrm>
          <a:prstGeom prst="leftRightArrow">
            <a:avLst>
              <a:gd name="adj1" fmla="val 59313"/>
              <a:gd name="adj2" fmla="val 2361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確認・指示</a:t>
            </a:r>
            <a:endParaRPr kumimoji="1" lang="ja-JP" altLang="en-US" sz="1200" dirty="0"/>
          </a:p>
        </p:txBody>
      </p:sp>
      <p:sp>
        <p:nvSpPr>
          <p:cNvPr id="18" name="右矢印 17"/>
          <p:cNvSpPr/>
          <p:nvPr/>
        </p:nvSpPr>
        <p:spPr>
          <a:xfrm>
            <a:off x="3670309" y="1661375"/>
            <a:ext cx="1454361" cy="1631498"/>
          </a:xfrm>
          <a:prstGeom prst="rightArrow">
            <a:avLst>
              <a:gd name="adj1" fmla="val 72048"/>
              <a:gd name="adj2" fmla="val 2341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ja-JP" altLang="en-US" sz="1200" dirty="0" smtClean="0"/>
              <a:t>メール添付にて、</a:t>
            </a:r>
            <a:r>
              <a:rPr kumimoji="1" lang="ja-JP" altLang="en-US" sz="1200" dirty="0" smtClean="0"/>
              <a:t>電子ファイル（</a:t>
            </a:r>
            <a:r>
              <a:rPr kumimoji="1" lang="en-US" altLang="ja-JP" sz="1200" dirty="0" smtClean="0"/>
              <a:t>PDF</a:t>
            </a:r>
            <a:r>
              <a:rPr kumimoji="1" lang="ja-JP" altLang="en-US" sz="1200" dirty="0" smtClean="0"/>
              <a:t>）</a:t>
            </a:r>
            <a:r>
              <a:rPr lang="ja-JP" altLang="en-US" sz="1200" dirty="0" smtClean="0"/>
              <a:t>で渡す</a:t>
            </a:r>
            <a:endParaRPr kumimoji="1" lang="ja-JP" altLang="en-US" sz="12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468703" y="3121223"/>
            <a:ext cx="2460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CIRUGUS</a:t>
            </a:r>
            <a:r>
              <a:rPr lang="ja-JP" altLang="en-US" sz="1400" dirty="0" err="1" smtClean="0"/>
              <a:t>に登</a:t>
            </a:r>
            <a:r>
              <a:rPr lang="ja-JP" altLang="en-US" sz="1400" dirty="0" smtClean="0"/>
              <a:t>録する。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59395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正方形/長方形 41"/>
          <p:cNvSpPr/>
          <p:nvPr/>
        </p:nvSpPr>
        <p:spPr>
          <a:xfrm>
            <a:off x="3094057" y="3428999"/>
            <a:ext cx="9073478" cy="2791911"/>
          </a:xfrm>
          <a:prstGeom prst="rect">
            <a:avLst/>
          </a:prstGeom>
          <a:noFill/>
          <a:ln w="28575">
            <a:solidFill>
              <a:srgbClr val="FF6699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正方形/長方形 38"/>
          <p:cNvSpPr/>
          <p:nvPr/>
        </p:nvSpPr>
        <p:spPr>
          <a:xfrm>
            <a:off x="137689" y="2076191"/>
            <a:ext cx="2275727" cy="4144720"/>
          </a:xfrm>
          <a:prstGeom prst="rect">
            <a:avLst/>
          </a:prstGeom>
          <a:noFill/>
          <a:ln w="28575">
            <a:solidFill>
              <a:srgbClr val="00B0F0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458229" y="184376"/>
            <a:ext cx="112041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 smtClean="0"/>
              <a:t>3)</a:t>
            </a:r>
            <a:r>
              <a:rPr lang="ja-JP" altLang="ja-JP" sz="2000" b="1" dirty="0" smtClean="0"/>
              <a:t>治</a:t>
            </a:r>
            <a:r>
              <a:rPr lang="ja-JP" altLang="ja-JP" sz="2000" b="1" dirty="0"/>
              <a:t>験責任</a:t>
            </a:r>
            <a:r>
              <a:rPr lang="ja-JP" altLang="ja-JP" sz="2000" b="1" dirty="0" smtClean="0"/>
              <a:t>医師</a:t>
            </a:r>
            <a:r>
              <a:rPr lang="ja-JP" altLang="en-US" sz="2000" b="1" dirty="0" smtClean="0"/>
              <a:t>と院長が共同で作成する書類</a:t>
            </a:r>
            <a:r>
              <a:rPr lang="ja-JP" altLang="ja-JP" sz="2000" b="1" dirty="0" smtClean="0"/>
              <a:t>（様式</a:t>
            </a:r>
            <a:r>
              <a:rPr lang="en-US" altLang="ja-JP" sz="2000" b="1" dirty="0" smtClean="0"/>
              <a:t>2</a:t>
            </a:r>
            <a:r>
              <a:rPr lang="ja-JP" altLang="en-US" sz="2000" b="1" dirty="0" err="1" smtClean="0"/>
              <a:t>、</a:t>
            </a:r>
            <a:r>
              <a:rPr lang="en-US" altLang="ja-JP" sz="2000" b="1" dirty="0" smtClean="0"/>
              <a:t>17</a:t>
            </a:r>
            <a:r>
              <a:rPr lang="ja-JP" altLang="ja-JP" sz="2000" b="1" dirty="0" smtClean="0"/>
              <a:t>）</a:t>
            </a:r>
            <a:r>
              <a:rPr lang="ja-JP" altLang="en-US" sz="2000" b="1" dirty="0" smtClean="0"/>
              <a:t>の作成及び保管</a:t>
            </a:r>
            <a:endParaRPr lang="ja-JP" altLang="en-US" sz="2000" b="1" dirty="0"/>
          </a:p>
        </p:txBody>
      </p:sp>
      <p:sp>
        <p:nvSpPr>
          <p:cNvPr id="8" name="正方形/長方形 7"/>
          <p:cNvSpPr/>
          <p:nvPr/>
        </p:nvSpPr>
        <p:spPr>
          <a:xfrm>
            <a:off x="197382" y="3052784"/>
            <a:ext cx="521694" cy="23438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高崎総合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治験責任</a:t>
            </a:r>
            <a:r>
              <a:rPr kumimoji="1" lang="ja-JP" altLang="en-US" sz="1400" dirty="0">
                <a:solidFill>
                  <a:schemeClr val="tx1"/>
                </a:solidFill>
              </a:rPr>
              <a:t>医師</a:t>
            </a:r>
          </a:p>
        </p:txBody>
      </p:sp>
      <p:sp>
        <p:nvSpPr>
          <p:cNvPr id="10" name="円/楕円 9"/>
          <p:cNvSpPr/>
          <p:nvPr/>
        </p:nvSpPr>
        <p:spPr>
          <a:xfrm>
            <a:off x="878046" y="3351648"/>
            <a:ext cx="1535370" cy="166829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高総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中央治験事務局担当者が作成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5567082" y="3505015"/>
            <a:ext cx="2782439" cy="13091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群大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中央治験事務局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文書責任者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5" name="右矢印 24"/>
          <p:cNvSpPr/>
          <p:nvPr/>
        </p:nvSpPr>
        <p:spPr>
          <a:xfrm>
            <a:off x="2188564" y="3351648"/>
            <a:ext cx="1093959" cy="1585787"/>
          </a:xfrm>
          <a:prstGeom prst="rightArrow">
            <a:avLst>
              <a:gd name="adj1" fmla="val 72048"/>
              <a:gd name="adj2" fmla="val 2341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/>
              <a:t>メール添付にて、</a:t>
            </a:r>
            <a:r>
              <a:rPr kumimoji="1" lang="ja-JP" altLang="en-US" sz="1200" dirty="0" smtClean="0"/>
              <a:t>電子ファイル（</a:t>
            </a:r>
            <a:r>
              <a:rPr kumimoji="1" lang="en-US" altLang="ja-JP" sz="1200" dirty="0" smtClean="0"/>
              <a:t>PDF</a:t>
            </a:r>
            <a:r>
              <a:rPr kumimoji="1" lang="ja-JP" altLang="en-US" sz="1200" dirty="0" smtClean="0"/>
              <a:t>）</a:t>
            </a:r>
            <a:r>
              <a:rPr lang="ja-JP" altLang="en-US" sz="1200" dirty="0" smtClean="0"/>
              <a:t>で渡す</a:t>
            </a:r>
            <a:endParaRPr kumimoji="1" lang="ja-JP" altLang="en-US" sz="1200" dirty="0"/>
          </a:p>
        </p:txBody>
      </p:sp>
      <p:sp>
        <p:nvSpPr>
          <p:cNvPr id="32" name="円/楕円 31"/>
          <p:cNvSpPr/>
          <p:nvPr/>
        </p:nvSpPr>
        <p:spPr>
          <a:xfrm>
            <a:off x="3334871" y="3545357"/>
            <a:ext cx="2713419" cy="130917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群大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中央治験事務局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担当者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489406" y="4970889"/>
            <a:ext cx="52554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dirty="0" smtClean="0"/>
              <a:t>①</a:t>
            </a:r>
            <a:r>
              <a:rPr lang="en-US" altLang="ja-JP" sz="1200" dirty="0" smtClean="0"/>
              <a:t>CIRUGUS</a:t>
            </a:r>
            <a:r>
              <a:rPr lang="ja-JP" altLang="en-US" sz="1200" dirty="0" smtClean="0"/>
              <a:t>に登録、固定化する。</a:t>
            </a:r>
            <a:endParaRPr lang="en-US" altLang="ja-JP" sz="1200" dirty="0" smtClean="0"/>
          </a:p>
          <a:p>
            <a:pPr>
              <a:lnSpc>
                <a:spcPct val="150000"/>
              </a:lnSpc>
            </a:pPr>
            <a:r>
              <a:rPr kumimoji="1" lang="ja-JP" altLang="en-US" sz="1200" dirty="0" smtClean="0"/>
              <a:t>②</a:t>
            </a:r>
            <a:r>
              <a:rPr lang="en-US" altLang="ja-JP" sz="1200" dirty="0" smtClean="0"/>
              <a:t>CIRUGUS</a:t>
            </a:r>
            <a:r>
              <a:rPr lang="ja-JP" altLang="en-US" sz="1200" dirty="0"/>
              <a:t>を操作し、院長確認用の書類をダウンロードする。</a:t>
            </a:r>
            <a:endParaRPr lang="en-US" altLang="ja-JP" sz="1200" dirty="0"/>
          </a:p>
          <a:p>
            <a:pPr>
              <a:lnSpc>
                <a:spcPct val="150000"/>
              </a:lnSpc>
            </a:pPr>
            <a:r>
              <a:rPr lang="ja-JP" altLang="en-US" sz="1200" dirty="0"/>
              <a:t>③</a:t>
            </a:r>
            <a:r>
              <a:rPr lang="ja-JP" altLang="en-US" sz="1200" dirty="0" smtClean="0"/>
              <a:t>院長</a:t>
            </a:r>
            <a:r>
              <a:rPr lang="ja-JP" altLang="en-US" sz="1200" dirty="0"/>
              <a:t>確認後、</a:t>
            </a:r>
            <a:r>
              <a:rPr lang="en-US" altLang="ja-JP" sz="1200" dirty="0"/>
              <a:t>CIRUGUS</a:t>
            </a:r>
            <a:r>
              <a:rPr lang="ja-JP" altLang="en-US" sz="1200" dirty="0"/>
              <a:t>操作を行い、「院長確認済み」の登録作業をする</a:t>
            </a:r>
            <a:r>
              <a:rPr lang="ja-JP" altLang="en-US" sz="1200" dirty="0" smtClean="0"/>
              <a:t>。</a:t>
            </a:r>
            <a:endParaRPr lang="ja-JP" altLang="en-US" sz="12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094057" y="5891920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6699"/>
                </a:solidFill>
              </a:rPr>
              <a:t>CIRUGUS</a:t>
            </a:r>
            <a:endParaRPr kumimoji="1" lang="ja-JP" altLang="en-US" b="1" dirty="0">
              <a:solidFill>
                <a:srgbClr val="FF6699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12412" y="2126811"/>
            <a:ext cx="1696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B0F0"/>
                </a:solidFill>
              </a:rPr>
              <a:t>作成指示・確認</a:t>
            </a:r>
            <a:endParaRPr kumimoji="1" lang="ja-JP" altLang="en-US" b="1" dirty="0">
              <a:solidFill>
                <a:srgbClr val="00B0F0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34918" y="570269"/>
            <a:ext cx="114649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/>
              <a:t>「</a:t>
            </a:r>
            <a:r>
              <a:rPr lang="en-US" altLang="ja-JP" sz="1600" dirty="0" smtClean="0"/>
              <a:t>1</a:t>
            </a:r>
            <a:r>
              <a:rPr lang="en-US" altLang="ja-JP" sz="1600" dirty="0"/>
              <a:t>)-</a:t>
            </a:r>
            <a:r>
              <a:rPr lang="ja-JP" altLang="en-US" sz="1600" dirty="0"/>
              <a:t>②</a:t>
            </a:r>
            <a:r>
              <a:rPr lang="ja-JP" altLang="ja-JP" sz="1600" dirty="0"/>
              <a:t>治験責任医師の判断を記載</a:t>
            </a:r>
            <a:r>
              <a:rPr lang="ja-JP" altLang="en-US" sz="1600" dirty="0"/>
              <a:t>する書類以外</a:t>
            </a:r>
            <a:r>
              <a:rPr lang="ja-JP" altLang="ja-JP" sz="1600" dirty="0"/>
              <a:t>（様式</a:t>
            </a:r>
            <a:r>
              <a:rPr lang="en-US" altLang="ja-JP" sz="1600" dirty="0"/>
              <a:t>1</a:t>
            </a:r>
            <a:r>
              <a:rPr lang="ja-JP" altLang="en-US" sz="1600" dirty="0" err="1"/>
              <a:t>、</a:t>
            </a:r>
            <a:r>
              <a:rPr lang="en-US" altLang="ja-JP" sz="1600" dirty="0"/>
              <a:t>11</a:t>
            </a:r>
            <a:r>
              <a:rPr lang="ja-JP" altLang="en-US" sz="1600" dirty="0"/>
              <a:t>同意説明文書　等</a:t>
            </a:r>
            <a:r>
              <a:rPr lang="ja-JP" altLang="ja-JP" sz="1600" dirty="0"/>
              <a:t>）</a:t>
            </a:r>
            <a:r>
              <a:rPr lang="ja-JP" altLang="en-US" sz="1600" dirty="0"/>
              <a:t>の作成及び</a:t>
            </a:r>
            <a:r>
              <a:rPr lang="ja-JP" altLang="en-US" sz="1600" dirty="0" smtClean="0"/>
              <a:t>保管」と同様の手順で治験責任医師が作成した後に</a:t>
            </a:r>
            <a:r>
              <a:rPr lang="ja-JP" altLang="en-US" sz="1600" dirty="0"/>
              <a:t>、</a:t>
            </a:r>
            <a:r>
              <a:rPr lang="ja-JP" altLang="en-US" sz="1600" dirty="0" smtClean="0"/>
              <a:t>「</a:t>
            </a:r>
            <a:r>
              <a:rPr lang="en-US" altLang="ja-JP" sz="1600" dirty="0" smtClean="0">
                <a:ea typeface="ＭＳ ゴシック" panose="020B0609070205080204" pitchFamily="49" charset="-128"/>
                <a:cs typeface="Times New Roman" panose="02020603050405020304" pitchFamily="18" charset="0"/>
              </a:rPr>
              <a:t>2</a:t>
            </a:r>
            <a:r>
              <a:rPr lang="en-US" altLang="ja-JP" sz="16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)</a:t>
            </a:r>
            <a:r>
              <a:rPr lang="ja-JP" altLang="en-US" sz="16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－④院長が</a:t>
            </a:r>
            <a:r>
              <a:rPr lang="ja-JP" altLang="en-US" sz="1600" dirty="0"/>
              <a:t>作成する</a:t>
            </a:r>
            <a:r>
              <a:rPr lang="ja-JP" altLang="ja-JP" sz="1600" dirty="0"/>
              <a:t>書類（様式</a:t>
            </a:r>
            <a:r>
              <a:rPr lang="en-US" altLang="ja-JP" sz="1600" dirty="0"/>
              <a:t>4</a:t>
            </a:r>
            <a:r>
              <a:rPr lang="ja-JP" altLang="ja-JP" sz="1600" dirty="0"/>
              <a:t>）</a:t>
            </a:r>
            <a:r>
              <a:rPr lang="ja-JP" altLang="en-US" sz="1600" dirty="0"/>
              <a:t>の作成及び</a:t>
            </a:r>
            <a:r>
              <a:rPr lang="ja-JP" altLang="en-US" sz="1600" dirty="0" smtClean="0"/>
              <a:t>保管」と同様の手順で病院長が作成する</a:t>
            </a:r>
            <a:endParaRPr lang="ja-JP" altLang="en-US" sz="1600" dirty="0"/>
          </a:p>
        </p:txBody>
      </p:sp>
      <p:cxnSp>
        <p:nvCxnSpPr>
          <p:cNvPr id="19" name="直線矢印コネクタ 18"/>
          <p:cNvCxnSpPr/>
          <p:nvPr/>
        </p:nvCxnSpPr>
        <p:spPr>
          <a:xfrm flipV="1">
            <a:off x="595531" y="4148551"/>
            <a:ext cx="565030" cy="148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4545106" y="1489100"/>
            <a:ext cx="2504142" cy="1822895"/>
          </a:xfrm>
          <a:prstGeom prst="rect">
            <a:avLst/>
          </a:prstGeom>
          <a:noFill/>
          <a:ln w="28575">
            <a:solidFill>
              <a:srgbClr val="00B050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角丸四角形 32"/>
          <p:cNvSpPr/>
          <p:nvPr/>
        </p:nvSpPr>
        <p:spPr>
          <a:xfrm>
            <a:off x="4907028" y="1889630"/>
            <a:ext cx="1918741" cy="42184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高崎総合病院長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218063" y="1520298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B050"/>
                </a:solidFill>
              </a:rPr>
              <a:t>院長確認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35" name="左右矢印 34"/>
          <p:cNvSpPr/>
          <p:nvPr/>
        </p:nvSpPr>
        <p:spPr>
          <a:xfrm rot="5400000">
            <a:off x="5139050" y="2408279"/>
            <a:ext cx="1167593" cy="973989"/>
          </a:xfrm>
          <a:prstGeom prst="leftRightArrow">
            <a:avLst>
              <a:gd name="adj1" fmla="val 59313"/>
              <a:gd name="adj2" fmla="val 2361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確認・指示</a:t>
            </a:r>
            <a:endParaRPr kumimoji="1" lang="ja-JP" altLang="en-US" sz="1200" dirty="0"/>
          </a:p>
        </p:txBody>
      </p:sp>
      <p:sp>
        <p:nvSpPr>
          <p:cNvPr id="36" name="右矢印 35"/>
          <p:cNvSpPr/>
          <p:nvPr/>
        </p:nvSpPr>
        <p:spPr>
          <a:xfrm>
            <a:off x="8608664" y="3456299"/>
            <a:ext cx="1361479" cy="1707951"/>
          </a:xfrm>
          <a:prstGeom prst="rightArrow">
            <a:avLst>
              <a:gd name="adj1" fmla="val 50000"/>
              <a:gd name="adj2" fmla="val 2792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CIRUGUS</a:t>
            </a:r>
            <a:r>
              <a:rPr lang="ja-JP" altLang="en-US" sz="1200" dirty="0" smtClean="0"/>
              <a:t>上で</a:t>
            </a:r>
            <a:r>
              <a:rPr lang="en-US" altLang="ja-JP" sz="1200" dirty="0" smtClean="0"/>
              <a:t>to do</a:t>
            </a:r>
            <a:r>
              <a:rPr lang="ja-JP" altLang="en-US" sz="1200" dirty="0" smtClean="0"/>
              <a:t>表示</a:t>
            </a:r>
            <a:endParaRPr lang="ja-JP" altLang="en-US" sz="1200" dirty="0"/>
          </a:p>
        </p:txBody>
      </p:sp>
      <p:sp>
        <p:nvSpPr>
          <p:cNvPr id="38" name="円/楕円 37"/>
          <p:cNvSpPr/>
          <p:nvPr/>
        </p:nvSpPr>
        <p:spPr>
          <a:xfrm>
            <a:off x="10229287" y="3499834"/>
            <a:ext cx="1433060" cy="137192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群大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中央治験事務局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文書責任者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689908" y="6241037"/>
            <a:ext cx="4462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（</a:t>
            </a:r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）刻印のタイミングについて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様式</a:t>
            </a:r>
            <a:r>
              <a:rPr lang="en-US" altLang="ja-JP" sz="1200" dirty="0" smtClean="0"/>
              <a:t>2</a:t>
            </a:r>
            <a:r>
              <a:rPr lang="ja-JP" altLang="en-US" sz="1200" dirty="0" smtClean="0"/>
              <a:t>分担医師変更：</a:t>
            </a:r>
            <a:r>
              <a:rPr lang="en-US" altLang="ja-JP" sz="1200" dirty="0" smtClean="0"/>
              <a:t>IRB</a:t>
            </a:r>
            <a:r>
              <a:rPr lang="ja-JP" altLang="en-US" sz="1200" dirty="0" smtClean="0"/>
              <a:t>審議後、通知書発行のタイミングで刻印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様式</a:t>
            </a:r>
            <a:r>
              <a:rPr kumimoji="1" lang="en-US" altLang="ja-JP" sz="1200" dirty="0" smtClean="0"/>
              <a:t>17</a:t>
            </a:r>
            <a:r>
              <a:rPr kumimoji="1" lang="ja-JP" altLang="en-US" sz="1200" dirty="0" smtClean="0"/>
              <a:t>：</a:t>
            </a:r>
            <a:r>
              <a:rPr lang="en-US" altLang="ja-JP" sz="1200" dirty="0" smtClean="0"/>
              <a:t>IRB</a:t>
            </a:r>
            <a:r>
              <a:rPr lang="ja-JP" altLang="en-US" sz="1200" dirty="0" smtClean="0"/>
              <a:t>前に刻印</a:t>
            </a:r>
            <a:endParaRPr kumimoji="1" lang="en-US" altLang="ja-JP" sz="1200" dirty="0" smtClean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9920958" y="4998970"/>
            <a:ext cx="215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①院長確認後、正式化を行う。</a:t>
            </a:r>
            <a:endParaRPr lang="en-US" altLang="ja-JP" sz="1200" dirty="0" smtClean="0"/>
          </a:p>
          <a:p>
            <a:r>
              <a:rPr lang="ja-JP" altLang="en-US" sz="1200" dirty="0"/>
              <a:t>②</a:t>
            </a:r>
            <a:r>
              <a:rPr lang="ja-JP" altLang="en-US" sz="1200" dirty="0" smtClean="0"/>
              <a:t>病院長了承の日付を刻印する。（</a:t>
            </a:r>
            <a:r>
              <a:rPr lang="en-US" altLang="ja-JP" sz="1200" dirty="0" smtClean="0"/>
              <a:t>※</a:t>
            </a:r>
            <a:r>
              <a:rPr lang="ja-JP" altLang="en-US" sz="1200" dirty="0" smtClean="0"/>
              <a:t>）</a:t>
            </a:r>
            <a:endParaRPr lang="ja-JP" altLang="en-US" sz="1200" dirty="0"/>
          </a:p>
        </p:txBody>
      </p:sp>
      <p:sp>
        <p:nvSpPr>
          <p:cNvPr id="28" name="角丸四角形吹き出し 27"/>
          <p:cNvSpPr/>
          <p:nvPr/>
        </p:nvSpPr>
        <p:spPr>
          <a:xfrm>
            <a:off x="7411171" y="1224339"/>
            <a:ext cx="4556776" cy="1948804"/>
          </a:xfrm>
          <a:prstGeom prst="wedgeRoundRectCallout">
            <a:avLst>
              <a:gd name="adj1" fmla="val -79658"/>
              <a:gd name="adj2" fmla="val 36574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1400" dirty="0">
                <a:solidFill>
                  <a:schemeClr val="tx1"/>
                </a:solidFill>
              </a:rPr>
              <a:t>群馬大学中央治験事務局担当者から院長</a:t>
            </a:r>
            <a:r>
              <a:rPr lang="ja-JP" altLang="ja-JP" sz="1400" dirty="0">
                <a:solidFill>
                  <a:schemeClr val="tx1"/>
                </a:solidFill>
              </a:rPr>
              <a:t>に</a:t>
            </a:r>
            <a:r>
              <a:rPr lang="ja-JP" altLang="en-US" sz="1400" dirty="0">
                <a:solidFill>
                  <a:schemeClr val="tx1"/>
                </a:solidFill>
              </a:rPr>
              <a:t>メール</a:t>
            </a:r>
            <a:r>
              <a:rPr lang="ja-JP" altLang="en-US" sz="1400" dirty="0" smtClean="0">
                <a:solidFill>
                  <a:schemeClr val="tx1"/>
                </a:solidFill>
              </a:rPr>
              <a:t>にて確認書類用を</a:t>
            </a:r>
            <a:r>
              <a:rPr lang="ja-JP" altLang="ja-JP" sz="1400" dirty="0">
                <a:solidFill>
                  <a:schemeClr val="tx1"/>
                </a:solidFill>
              </a:rPr>
              <a:t>送付</a:t>
            </a:r>
            <a:r>
              <a:rPr lang="ja-JP" altLang="en-US" sz="1400" dirty="0">
                <a:solidFill>
                  <a:schemeClr val="tx1"/>
                </a:solidFill>
              </a:rPr>
              <a:t>し、「電磁的交付・受領簿」に記録する。その</a:t>
            </a:r>
            <a:r>
              <a:rPr lang="ja-JP" altLang="en-US" sz="1400" dirty="0" smtClean="0">
                <a:solidFill>
                  <a:schemeClr val="tx1"/>
                </a:solidFill>
              </a:rPr>
              <a:t>際、高崎</a:t>
            </a:r>
            <a:r>
              <a:rPr lang="ja-JP" altLang="en-US" sz="1400" dirty="0">
                <a:solidFill>
                  <a:schemeClr val="tx1"/>
                </a:solidFill>
              </a:rPr>
              <a:t>総合中央治験事務局担当者にＣＣをいれる</a:t>
            </a:r>
            <a:r>
              <a:rPr lang="ja-JP" altLang="ja-JP" sz="1400" dirty="0">
                <a:solidFill>
                  <a:schemeClr val="tx1"/>
                </a:solidFill>
              </a:rPr>
              <a:t>。</a:t>
            </a:r>
            <a:r>
              <a:rPr lang="ja-JP" altLang="en-US" sz="1400" dirty="0">
                <a:solidFill>
                  <a:schemeClr val="tx1"/>
                </a:solidFill>
              </a:rPr>
              <a:t>院長</a:t>
            </a:r>
            <a:r>
              <a:rPr lang="ja-JP" altLang="ja-JP" sz="1400" dirty="0">
                <a:solidFill>
                  <a:schemeClr val="tx1"/>
                </a:solidFill>
              </a:rPr>
              <a:t>から修正等の指示があった場合には</a:t>
            </a:r>
            <a:r>
              <a:rPr lang="ja-JP" altLang="en-US" sz="1400" dirty="0">
                <a:solidFill>
                  <a:schemeClr val="tx1"/>
                </a:solidFill>
              </a:rPr>
              <a:t>返信メールを保管することにより、</a:t>
            </a:r>
            <a:r>
              <a:rPr lang="ja-JP" altLang="ja-JP" sz="1400" dirty="0">
                <a:solidFill>
                  <a:schemeClr val="tx1"/>
                </a:solidFill>
              </a:rPr>
              <a:t>記録に残すこととする</a:t>
            </a:r>
            <a:r>
              <a:rPr lang="ja-JP" altLang="en-US" sz="1400" dirty="0" smtClean="0">
                <a:solidFill>
                  <a:schemeClr val="tx1"/>
                </a:solidFill>
              </a:rPr>
              <a:t>。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549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458229" y="184376"/>
            <a:ext cx="112041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 smtClean="0"/>
              <a:t>3)</a:t>
            </a:r>
            <a:r>
              <a:rPr lang="ja-JP" altLang="en-US" sz="2000" b="1" dirty="0" smtClean="0"/>
              <a:t>院長と</a:t>
            </a:r>
            <a:r>
              <a:rPr lang="en-US" altLang="ja-JP" sz="2000" b="1" dirty="0" smtClean="0"/>
              <a:t>IRB</a:t>
            </a:r>
            <a:r>
              <a:rPr lang="ja-JP" altLang="en-US" sz="2000" b="1" dirty="0" smtClean="0"/>
              <a:t>委員長が共同で作成する書類</a:t>
            </a:r>
            <a:r>
              <a:rPr lang="ja-JP" altLang="ja-JP" sz="2000" b="1" dirty="0" smtClean="0"/>
              <a:t>（様式</a:t>
            </a:r>
            <a:r>
              <a:rPr lang="en-US" altLang="ja-JP" sz="2000" b="1" dirty="0" smtClean="0"/>
              <a:t>5</a:t>
            </a:r>
            <a:r>
              <a:rPr lang="ja-JP" altLang="ja-JP" sz="2000" b="1" dirty="0" smtClean="0"/>
              <a:t>）</a:t>
            </a:r>
            <a:r>
              <a:rPr lang="ja-JP" altLang="en-US" sz="2000" b="1" dirty="0" smtClean="0"/>
              <a:t>の作成及び保管</a:t>
            </a:r>
            <a:endParaRPr lang="ja-JP" altLang="en-US" sz="2000" b="1" dirty="0"/>
          </a:p>
        </p:txBody>
      </p:sp>
      <p:sp>
        <p:nvSpPr>
          <p:cNvPr id="29" name="正方形/長方形 28"/>
          <p:cNvSpPr/>
          <p:nvPr/>
        </p:nvSpPr>
        <p:spPr>
          <a:xfrm>
            <a:off x="326683" y="720391"/>
            <a:ext cx="114649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 smtClean="0"/>
              <a:t>IRB</a:t>
            </a:r>
            <a:r>
              <a:rPr lang="ja-JP" altLang="en-US" sz="1600" dirty="0" smtClean="0"/>
              <a:t>委員長が作成した後に</a:t>
            </a:r>
            <a:r>
              <a:rPr lang="ja-JP" altLang="en-US" sz="1600" dirty="0"/>
              <a:t>、</a:t>
            </a:r>
            <a:r>
              <a:rPr lang="ja-JP" altLang="en-US" sz="1600" dirty="0" smtClean="0"/>
              <a:t>「</a:t>
            </a:r>
            <a:r>
              <a:rPr lang="en-US" altLang="ja-JP" sz="1600" dirty="0" smtClean="0">
                <a:ea typeface="ＭＳ ゴシック" panose="020B0609070205080204" pitchFamily="49" charset="-128"/>
                <a:cs typeface="Times New Roman" panose="02020603050405020304" pitchFamily="18" charset="0"/>
              </a:rPr>
              <a:t>2</a:t>
            </a:r>
            <a:r>
              <a:rPr lang="en-US" altLang="ja-JP" sz="16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)</a:t>
            </a:r>
            <a:r>
              <a:rPr lang="ja-JP" altLang="en-US" sz="16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－④院長が</a:t>
            </a:r>
            <a:r>
              <a:rPr lang="ja-JP" altLang="en-US" sz="1600" dirty="0"/>
              <a:t>作成する</a:t>
            </a:r>
            <a:r>
              <a:rPr lang="ja-JP" altLang="ja-JP" sz="1600" dirty="0"/>
              <a:t>書類（様式</a:t>
            </a:r>
            <a:r>
              <a:rPr lang="en-US" altLang="ja-JP" sz="1600" dirty="0"/>
              <a:t>4</a:t>
            </a:r>
            <a:r>
              <a:rPr lang="ja-JP" altLang="ja-JP" sz="1600" dirty="0"/>
              <a:t>）</a:t>
            </a:r>
            <a:r>
              <a:rPr lang="ja-JP" altLang="en-US" sz="1600" dirty="0"/>
              <a:t>の作成及び</a:t>
            </a:r>
            <a:r>
              <a:rPr lang="ja-JP" altLang="en-US" sz="1600" dirty="0" smtClean="0"/>
              <a:t>保管」と同様の手順で病院長が作成する</a:t>
            </a:r>
            <a:endParaRPr lang="ja-JP" altLang="en-US" sz="1600" dirty="0"/>
          </a:p>
        </p:txBody>
      </p:sp>
      <p:sp>
        <p:nvSpPr>
          <p:cNvPr id="28" name="正方形/長方形 27"/>
          <p:cNvSpPr/>
          <p:nvPr/>
        </p:nvSpPr>
        <p:spPr>
          <a:xfrm>
            <a:off x="883736" y="2091019"/>
            <a:ext cx="1711141" cy="338461"/>
          </a:xfrm>
          <a:prstGeom prst="rect">
            <a:avLst/>
          </a:prstGeom>
          <a:solidFill>
            <a:srgbClr val="FFFF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IRB</a:t>
            </a:r>
            <a:r>
              <a:rPr lang="ja-JP" altLang="en-US" sz="1400" dirty="0" smtClean="0">
                <a:solidFill>
                  <a:schemeClr val="tx1"/>
                </a:solidFill>
              </a:rPr>
              <a:t>委員長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7" name="円/楕円 36"/>
          <p:cNvSpPr/>
          <p:nvPr/>
        </p:nvSpPr>
        <p:spPr>
          <a:xfrm>
            <a:off x="507480" y="3687989"/>
            <a:ext cx="2787175" cy="129008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群大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中央治験事務局担当者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531310" y="1478739"/>
            <a:ext cx="2343027" cy="1681724"/>
          </a:xfrm>
          <a:prstGeom prst="rect">
            <a:avLst/>
          </a:prstGeom>
          <a:noFill/>
          <a:ln w="28575">
            <a:solidFill>
              <a:srgbClr val="FFC000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0858981" y="3368697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6699"/>
                </a:solidFill>
              </a:rPr>
              <a:t>CIRUGUS</a:t>
            </a:r>
            <a:endParaRPr kumimoji="1" lang="ja-JP" altLang="en-US" b="1" dirty="0">
              <a:solidFill>
                <a:srgbClr val="FF6699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905585" y="1624231"/>
            <a:ext cx="1667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FFC000"/>
                </a:solidFill>
              </a:rPr>
              <a:t>IRB</a:t>
            </a:r>
            <a:r>
              <a:rPr lang="ja-JP" altLang="en-US" b="1" dirty="0" smtClean="0">
                <a:solidFill>
                  <a:srgbClr val="FFC000"/>
                </a:solidFill>
              </a:rPr>
              <a:t>委員長</a:t>
            </a:r>
            <a:r>
              <a:rPr kumimoji="1" lang="ja-JP" altLang="en-US" b="1" dirty="0" smtClean="0">
                <a:solidFill>
                  <a:srgbClr val="FFC000"/>
                </a:solidFill>
              </a:rPr>
              <a:t>確認</a:t>
            </a:r>
            <a:endParaRPr kumimoji="1" lang="ja-JP" altLang="en-US" b="1" dirty="0">
              <a:solidFill>
                <a:srgbClr val="FFC000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121221" y="5005200"/>
            <a:ext cx="2050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dirty="0"/>
              <a:t>③</a:t>
            </a:r>
            <a:r>
              <a:rPr lang="ja-JP" altLang="en-US" sz="1200" dirty="0" smtClean="0"/>
              <a:t>院長決裁後、</a:t>
            </a:r>
            <a:r>
              <a:rPr lang="en-US" altLang="ja-JP" sz="1200" dirty="0" smtClean="0"/>
              <a:t>CIRUGUS</a:t>
            </a:r>
            <a:r>
              <a:rPr lang="ja-JP" altLang="en-US" sz="1200" dirty="0" smtClean="0"/>
              <a:t>操作を行い、「院長確認済み」の登録作業をする。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3149422" y="1478740"/>
            <a:ext cx="2323531" cy="1681724"/>
          </a:xfrm>
          <a:prstGeom prst="rect">
            <a:avLst/>
          </a:prstGeom>
          <a:noFill/>
          <a:ln w="28575">
            <a:solidFill>
              <a:srgbClr val="00B050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角丸四角形 48"/>
          <p:cNvSpPr/>
          <p:nvPr/>
        </p:nvSpPr>
        <p:spPr>
          <a:xfrm>
            <a:off x="3397612" y="1972313"/>
            <a:ext cx="1918741" cy="42184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高崎総合病院長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795742" y="1579915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B050"/>
                </a:solidFill>
              </a:rPr>
              <a:t>院長確認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52" name="右矢印 51"/>
          <p:cNvSpPr/>
          <p:nvPr/>
        </p:nvSpPr>
        <p:spPr>
          <a:xfrm>
            <a:off x="6373907" y="3723787"/>
            <a:ext cx="1770564" cy="1240043"/>
          </a:xfrm>
          <a:prstGeom prst="rightArrow">
            <a:avLst>
              <a:gd name="adj1" fmla="val 50000"/>
              <a:gd name="adj2" fmla="val 2575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/>
              <a:t>CIRUGUS</a:t>
            </a:r>
            <a:r>
              <a:rPr lang="ja-JP" altLang="en-US" sz="1200" dirty="0" smtClean="0"/>
              <a:t>上で「病院長確認済」となっていることを確認する</a:t>
            </a:r>
            <a:endParaRPr lang="ja-JP" altLang="en-US" sz="1200" dirty="0"/>
          </a:p>
        </p:txBody>
      </p:sp>
      <p:sp>
        <p:nvSpPr>
          <p:cNvPr id="53" name="円/楕円 52"/>
          <p:cNvSpPr/>
          <p:nvPr/>
        </p:nvSpPr>
        <p:spPr>
          <a:xfrm>
            <a:off x="8508944" y="3648822"/>
            <a:ext cx="3153403" cy="122138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群大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中央治験事務局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文書責任者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326683" y="3297273"/>
            <a:ext cx="11587395" cy="2821139"/>
          </a:xfrm>
          <a:prstGeom prst="rect">
            <a:avLst/>
          </a:prstGeom>
          <a:noFill/>
          <a:ln w="28575">
            <a:solidFill>
              <a:srgbClr val="FF6699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5" name="正方形/長方形 54"/>
          <p:cNvSpPr/>
          <p:nvPr/>
        </p:nvSpPr>
        <p:spPr>
          <a:xfrm>
            <a:off x="458229" y="5053204"/>
            <a:ext cx="1316783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①</a:t>
            </a:r>
            <a:r>
              <a:rPr lang="en-US" altLang="ja-JP" sz="1200" dirty="0" smtClean="0"/>
              <a:t>CIRUGUS</a:t>
            </a:r>
            <a:r>
              <a:rPr lang="ja-JP" altLang="ja-JP" sz="1200" dirty="0"/>
              <a:t>操作を行い</a:t>
            </a:r>
            <a:r>
              <a:rPr lang="ja-JP" altLang="ja-JP" sz="1200" dirty="0" smtClean="0"/>
              <a:t>、</a:t>
            </a:r>
            <a:r>
              <a:rPr lang="en-US" altLang="ja-JP" sz="1200" dirty="0" smtClean="0"/>
              <a:t>IRB</a:t>
            </a:r>
            <a:r>
              <a:rPr lang="ja-JP" altLang="en-US" sz="1200" dirty="0" smtClean="0"/>
              <a:t>委員</a:t>
            </a:r>
            <a:r>
              <a:rPr lang="ja-JP" altLang="ja-JP" sz="1200" dirty="0" smtClean="0"/>
              <a:t>長確認用</a:t>
            </a:r>
            <a:r>
              <a:rPr lang="ja-JP" altLang="ja-JP" sz="1200" dirty="0"/>
              <a:t>の書類を</a:t>
            </a:r>
            <a:r>
              <a:rPr lang="ja-JP" altLang="ja-JP" sz="1200" dirty="0" smtClean="0"/>
              <a:t>作成</a:t>
            </a:r>
            <a:r>
              <a:rPr lang="ja-JP" altLang="en-US" sz="1200" dirty="0" smtClean="0"/>
              <a:t>し、確認する。</a:t>
            </a: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8371482" y="5113752"/>
            <a:ext cx="1419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④</a:t>
            </a:r>
            <a:r>
              <a:rPr lang="ja-JP" altLang="en-US" sz="1200" dirty="0" smtClean="0"/>
              <a:t>院長確認後、病院長了承の日付を刻印する。</a:t>
            </a:r>
            <a:endParaRPr lang="en-US" altLang="ja-JP" sz="1200" dirty="0" smtClean="0"/>
          </a:p>
        </p:txBody>
      </p:sp>
      <p:sp>
        <p:nvSpPr>
          <p:cNvPr id="57" name="上矢印 56"/>
          <p:cNvSpPr/>
          <p:nvPr/>
        </p:nvSpPr>
        <p:spPr>
          <a:xfrm>
            <a:off x="9254947" y="1993563"/>
            <a:ext cx="1906112" cy="1411714"/>
          </a:xfrm>
          <a:prstGeom prst="upArrow">
            <a:avLst>
              <a:gd name="adj1" fmla="val 80177"/>
              <a:gd name="adj2" fmla="val 12632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dirty="0" smtClean="0">
                <a:solidFill>
                  <a:schemeClr val="tx1"/>
                </a:solidFill>
              </a:rPr>
              <a:t>責任医師宛にメールにて通知</a:t>
            </a:r>
            <a:r>
              <a:rPr lang="ja-JP" altLang="en-US" sz="1000" dirty="0">
                <a:solidFill>
                  <a:schemeClr val="tx1"/>
                </a:solidFill>
              </a:rPr>
              <a:t>し、「電磁的交付・受領簿」に記録する。</a:t>
            </a:r>
            <a:endParaRPr kumimoji="1" lang="en-US" altLang="ja-JP" sz="1000" dirty="0" smtClean="0">
              <a:solidFill>
                <a:schemeClr val="tx1"/>
              </a:solidFill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</a:rPr>
              <a:t>（</a:t>
            </a:r>
            <a:r>
              <a:rPr lang="en-US" altLang="ja-JP" sz="1000" dirty="0" smtClean="0">
                <a:solidFill>
                  <a:schemeClr val="tx1"/>
                </a:solidFill>
              </a:rPr>
              <a:t>CIRUGUS</a:t>
            </a:r>
            <a:r>
              <a:rPr lang="ja-JP" altLang="en-US" sz="1000" dirty="0" smtClean="0">
                <a:solidFill>
                  <a:schemeClr val="tx1"/>
                </a:solidFill>
              </a:rPr>
              <a:t>内に原本を保管するため、通知のみ）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9421338" y="1451374"/>
            <a:ext cx="1322862" cy="5172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高崎総合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治験責任</a:t>
            </a:r>
            <a:r>
              <a:rPr kumimoji="1" lang="ja-JP" altLang="en-US" sz="1400" dirty="0">
                <a:solidFill>
                  <a:schemeClr val="tx1"/>
                </a:solidFill>
              </a:rPr>
              <a:t>医師</a:t>
            </a:r>
          </a:p>
        </p:txBody>
      </p:sp>
      <p:sp>
        <p:nvSpPr>
          <p:cNvPr id="25" name="円/楕円 24"/>
          <p:cNvSpPr/>
          <p:nvPr/>
        </p:nvSpPr>
        <p:spPr>
          <a:xfrm>
            <a:off x="2821331" y="3690563"/>
            <a:ext cx="3167167" cy="122257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群大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中央治験事務局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文書責任者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906558" y="5034583"/>
            <a:ext cx="19286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dirty="0" smtClean="0"/>
              <a:t>②</a:t>
            </a:r>
            <a:r>
              <a:rPr lang="en-US" altLang="ja-JP" sz="1200" dirty="0" smtClean="0"/>
              <a:t>CIRUGUS</a:t>
            </a:r>
            <a:r>
              <a:rPr lang="ja-JP" altLang="en-US" sz="1200" dirty="0" smtClean="0"/>
              <a:t>を操作し、院長確認用の書類をダウンロードする。</a:t>
            </a:r>
            <a:endParaRPr lang="en-US" altLang="ja-JP" sz="1200" dirty="0" smtClean="0"/>
          </a:p>
        </p:txBody>
      </p:sp>
      <p:sp>
        <p:nvSpPr>
          <p:cNvPr id="27" name="左右矢印 26"/>
          <p:cNvSpPr/>
          <p:nvPr/>
        </p:nvSpPr>
        <p:spPr>
          <a:xfrm rot="5400000">
            <a:off x="1198167" y="2590046"/>
            <a:ext cx="1167593" cy="973989"/>
          </a:xfrm>
          <a:prstGeom prst="leftRightArrow">
            <a:avLst>
              <a:gd name="adj1" fmla="val 59313"/>
              <a:gd name="adj2" fmla="val 2361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確認・指示</a:t>
            </a:r>
            <a:endParaRPr kumimoji="1" lang="ja-JP" altLang="en-US" sz="1200" dirty="0"/>
          </a:p>
        </p:txBody>
      </p:sp>
      <p:sp>
        <p:nvSpPr>
          <p:cNvPr id="51" name="左右矢印 50"/>
          <p:cNvSpPr/>
          <p:nvPr/>
        </p:nvSpPr>
        <p:spPr>
          <a:xfrm rot="5400000">
            <a:off x="3769955" y="2552037"/>
            <a:ext cx="1243611" cy="973989"/>
          </a:xfrm>
          <a:prstGeom prst="leftRightArrow">
            <a:avLst>
              <a:gd name="adj1" fmla="val 59313"/>
              <a:gd name="adj2" fmla="val 2361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確認・指示</a:t>
            </a:r>
            <a:endParaRPr kumimoji="1" lang="ja-JP" altLang="en-US" sz="12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0056250" y="5080749"/>
            <a:ext cx="15849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⑤病院長了承済みの様式</a:t>
            </a:r>
            <a:r>
              <a:rPr lang="en-US" altLang="ja-JP" sz="1200" dirty="0" smtClean="0"/>
              <a:t>5</a:t>
            </a:r>
            <a:r>
              <a:rPr lang="ja-JP" altLang="en-US" sz="1200" dirty="0" smtClean="0"/>
              <a:t>をダウンロードし、責任医師に通知する。</a:t>
            </a:r>
            <a:endParaRPr lang="en-US" altLang="ja-JP" sz="1200" dirty="0" smtClean="0"/>
          </a:p>
        </p:txBody>
      </p:sp>
      <p:sp>
        <p:nvSpPr>
          <p:cNvPr id="31" name="正方形/長方形 30"/>
          <p:cNvSpPr/>
          <p:nvPr/>
        </p:nvSpPr>
        <p:spPr>
          <a:xfrm>
            <a:off x="9022976" y="1339070"/>
            <a:ext cx="2245659" cy="1881709"/>
          </a:xfrm>
          <a:prstGeom prst="rect">
            <a:avLst/>
          </a:prstGeom>
          <a:noFill/>
          <a:ln w="28575">
            <a:solidFill>
              <a:srgbClr val="00B0F0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角丸四角形吹き出し 31"/>
          <p:cNvSpPr/>
          <p:nvPr/>
        </p:nvSpPr>
        <p:spPr>
          <a:xfrm>
            <a:off x="5564543" y="1123264"/>
            <a:ext cx="3342447" cy="2025024"/>
          </a:xfrm>
          <a:prstGeom prst="wedgeRoundRectCallout">
            <a:avLst>
              <a:gd name="adj1" fmla="val -81127"/>
              <a:gd name="adj2" fmla="val 41783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chemeClr val="tx1"/>
                </a:solidFill>
              </a:rPr>
              <a:t>群馬大学中央治験事務局担当者から院長</a:t>
            </a:r>
            <a:r>
              <a:rPr lang="ja-JP" altLang="ja-JP" sz="1200" dirty="0">
                <a:solidFill>
                  <a:schemeClr val="tx1"/>
                </a:solidFill>
              </a:rPr>
              <a:t>に</a:t>
            </a:r>
            <a:r>
              <a:rPr lang="ja-JP" altLang="en-US" sz="1200" dirty="0">
                <a:solidFill>
                  <a:schemeClr val="tx1"/>
                </a:solidFill>
              </a:rPr>
              <a:t>メール</a:t>
            </a:r>
            <a:r>
              <a:rPr lang="ja-JP" altLang="en-US" sz="1200" dirty="0" smtClean="0">
                <a:solidFill>
                  <a:schemeClr val="tx1"/>
                </a:solidFill>
              </a:rPr>
              <a:t>にて確認書類用を</a:t>
            </a:r>
            <a:r>
              <a:rPr lang="ja-JP" altLang="ja-JP" sz="1200" dirty="0">
                <a:solidFill>
                  <a:schemeClr val="tx1"/>
                </a:solidFill>
              </a:rPr>
              <a:t>送付</a:t>
            </a:r>
            <a:r>
              <a:rPr lang="ja-JP" altLang="en-US" sz="1200" dirty="0">
                <a:solidFill>
                  <a:schemeClr val="tx1"/>
                </a:solidFill>
              </a:rPr>
              <a:t>し、「電磁的交付・受領簿」に記録する。その</a:t>
            </a:r>
            <a:r>
              <a:rPr lang="ja-JP" altLang="en-US" sz="1200" dirty="0" smtClean="0">
                <a:solidFill>
                  <a:schemeClr val="tx1"/>
                </a:solidFill>
              </a:rPr>
              <a:t>際、高崎</a:t>
            </a:r>
            <a:r>
              <a:rPr lang="ja-JP" altLang="en-US" sz="1200" dirty="0">
                <a:solidFill>
                  <a:schemeClr val="tx1"/>
                </a:solidFill>
              </a:rPr>
              <a:t>総合中央治験事務局担当者にＣＣをいれる</a:t>
            </a:r>
            <a:r>
              <a:rPr lang="ja-JP" altLang="ja-JP" sz="1200" dirty="0">
                <a:solidFill>
                  <a:schemeClr val="tx1"/>
                </a:solidFill>
              </a:rPr>
              <a:t>。</a:t>
            </a:r>
            <a:r>
              <a:rPr lang="ja-JP" altLang="en-US" sz="1200" dirty="0">
                <a:solidFill>
                  <a:schemeClr val="tx1"/>
                </a:solidFill>
              </a:rPr>
              <a:t>院長</a:t>
            </a:r>
            <a:r>
              <a:rPr lang="ja-JP" altLang="ja-JP" sz="1200" dirty="0">
                <a:solidFill>
                  <a:schemeClr val="tx1"/>
                </a:solidFill>
              </a:rPr>
              <a:t>から修正等の指示があった場合には</a:t>
            </a:r>
            <a:r>
              <a:rPr lang="ja-JP" altLang="en-US" sz="1200" dirty="0">
                <a:solidFill>
                  <a:schemeClr val="tx1"/>
                </a:solidFill>
              </a:rPr>
              <a:t>返信メールを保管することにより、</a:t>
            </a:r>
            <a:r>
              <a:rPr lang="ja-JP" altLang="ja-JP" sz="1200" dirty="0">
                <a:solidFill>
                  <a:schemeClr val="tx1"/>
                </a:solidFill>
              </a:rPr>
              <a:t>記録に残すこととする</a:t>
            </a:r>
            <a:r>
              <a:rPr lang="ja-JP" altLang="en-US" sz="1200" dirty="0" smtClean="0">
                <a:solidFill>
                  <a:schemeClr val="tx1"/>
                </a:solidFill>
              </a:rPr>
              <a:t>。</a:t>
            </a:r>
            <a:endParaRPr lang="en-US" altLang="ja-JP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377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>
            <a:off x="4040148" y="2813743"/>
            <a:ext cx="6228098" cy="2396532"/>
          </a:xfrm>
          <a:prstGeom prst="rect">
            <a:avLst/>
          </a:prstGeom>
          <a:noFill/>
          <a:ln w="28575">
            <a:solidFill>
              <a:srgbClr val="FF6699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458229" y="184376"/>
            <a:ext cx="112041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 smtClean="0"/>
              <a:t>その他）治験依頼者から送付される治験責任医師宛の書類の保管</a:t>
            </a:r>
            <a:endParaRPr lang="en-US" altLang="ja-JP" sz="2000" b="1" dirty="0" smtClean="0"/>
          </a:p>
          <a:p>
            <a:r>
              <a:rPr lang="ja-JP" altLang="en-US" sz="2000" dirty="0" smtClean="0"/>
              <a:t>（治験責任</a:t>
            </a:r>
            <a:r>
              <a:rPr lang="ja-JP" altLang="en-US" sz="2000" dirty="0"/>
              <a:t>医師見解の必要な安全性報告の速報は除く）</a:t>
            </a:r>
          </a:p>
        </p:txBody>
      </p:sp>
      <p:sp>
        <p:nvSpPr>
          <p:cNvPr id="9" name="円/楕円 8"/>
          <p:cNvSpPr/>
          <p:nvPr/>
        </p:nvSpPr>
        <p:spPr>
          <a:xfrm>
            <a:off x="3962100" y="1729929"/>
            <a:ext cx="714815" cy="342808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群大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中央治験事務局担当者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6899915" y="1485393"/>
            <a:ext cx="1618938" cy="118228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高総中央治験事務局担当者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7105814" y="3302984"/>
            <a:ext cx="1753848" cy="162411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群大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中央治験事務局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文書責任者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805798" y="4862887"/>
            <a:ext cx="2641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固定化</a:t>
            </a:r>
            <a:r>
              <a:rPr lang="ja-JP" altLang="en-US" sz="1400" dirty="0" smtClean="0"/>
              <a:t>及び正式化して格納終了。</a:t>
            </a:r>
            <a:endParaRPr kumimoji="1" lang="ja-JP" altLang="en-US" sz="1400" dirty="0"/>
          </a:p>
        </p:txBody>
      </p:sp>
      <p:sp>
        <p:nvSpPr>
          <p:cNvPr id="37" name="右矢印 36"/>
          <p:cNvSpPr/>
          <p:nvPr/>
        </p:nvSpPr>
        <p:spPr>
          <a:xfrm>
            <a:off x="4669577" y="3347519"/>
            <a:ext cx="2462339" cy="1184657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/>
              <a:t>責任医師フォルダに保管。</a:t>
            </a:r>
            <a:r>
              <a:rPr lang="en-US" altLang="ja-JP" sz="1200" dirty="0" smtClean="0"/>
              <a:t>CIRUGUS</a:t>
            </a:r>
            <a:r>
              <a:rPr lang="ja-JP" altLang="en-US" sz="1200" dirty="0" smtClean="0"/>
              <a:t>上で</a:t>
            </a:r>
            <a:r>
              <a:rPr lang="en-US" altLang="ja-JP" sz="1200" dirty="0" smtClean="0"/>
              <a:t>to do</a:t>
            </a:r>
            <a:r>
              <a:rPr lang="ja-JP" altLang="en-US" sz="1200" dirty="0" smtClean="0"/>
              <a:t>表示</a:t>
            </a:r>
            <a:endParaRPr lang="en-US" altLang="ja-JP" sz="1200" dirty="0" smtClean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425722" y="2921593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6699"/>
                </a:solidFill>
              </a:rPr>
              <a:t>CIRUGUS</a:t>
            </a:r>
            <a:endParaRPr kumimoji="1" lang="ja-JP" altLang="en-US" b="1" dirty="0">
              <a:solidFill>
                <a:srgbClr val="FF6699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173106" y="11822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b="1" dirty="0">
              <a:solidFill>
                <a:srgbClr val="00B0F0"/>
              </a:solidFill>
            </a:endParaRPr>
          </a:p>
        </p:txBody>
      </p:sp>
      <p:sp>
        <p:nvSpPr>
          <p:cNvPr id="19" name="ひし形 18"/>
          <p:cNvSpPr/>
          <p:nvPr/>
        </p:nvSpPr>
        <p:spPr>
          <a:xfrm>
            <a:off x="1289154" y="1752998"/>
            <a:ext cx="883952" cy="3581102"/>
          </a:xfrm>
          <a:prstGeom prst="diamond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治験依頼者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0" name="右矢印 19"/>
          <p:cNvSpPr/>
          <p:nvPr/>
        </p:nvSpPr>
        <p:spPr>
          <a:xfrm>
            <a:off x="2357837" y="1851930"/>
            <a:ext cx="1454361" cy="1631498"/>
          </a:xfrm>
          <a:prstGeom prst="rightArrow">
            <a:avLst>
              <a:gd name="adj1" fmla="val 72048"/>
              <a:gd name="adj2" fmla="val 2341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 smtClean="0"/>
              <a:t>メール添付又は外部ＣＩＲＵＧＵＳ機能にて、</a:t>
            </a:r>
            <a:r>
              <a:rPr kumimoji="1" lang="ja-JP" altLang="en-US" sz="1200" dirty="0" smtClean="0"/>
              <a:t>電子ファイルで送付</a:t>
            </a:r>
            <a:endParaRPr kumimoji="1" lang="ja-JP" altLang="en-US" sz="1200" dirty="0"/>
          </a:p>
        </p:txBody>
      </p:sp>
      <p:sp>
        <p:nvSpPr>
          <p:cNvPr id="21" name="右矢印 20"/>
          <p:cNvSpPr/>
          <p:nvPr/>
        </p:nvSpPr>
        <p:spPr>
          <a:xfrm>
            <a:off x="2357837" y="3483428"/>
            <a:ext cx="1454361" cy="1631498"/>
          </a:xfrm>
          <a:prstGeom prst="rightArrow">
            <a:avLst>
              <a:gd name="adj1" fmla="val 72048"/>
              <a:gd name="adj2" fmla="val 2341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/>
              <a:t>紙媒体書類を郵送等で送付</a:t>
            </a:r>
            <a:r>
              <a:rPr lang="ja-JP" altLang="en-US" sz="1200" dirty="0"/>
              <a:t>又は持参</a:t>
            </a:r>
          </a:p>
          <a:p>
            <a:endParaRPr kumimoji="1" lang="ja-JP" altLang="en-US" sz="1200" dirty="0"/>
          </a:p>
        </p:txBody>
      </p:sp>
      <p:sp>
        <p:nvSpPr>
          <p:cNvPr id="8" name="正方形/長方形 7"/>
          <p:cNvSpPr/>
          <p:nvPr/>
        </p:nvSpPr>
        <p:spPr>
          <a:xfrm>
            <a:off x="6818598" y="779347"/>
            <a:ext cx="1781571" cy="8521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高総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治験責任</a:t>
            </a:r>
            <a:r>
              <a:rPr kumimoji="1" lang="ja-JP" altLang="en-US" sz="1400" dirty="0">
                <a:solidFill>
                  <a:schemeClr val="tx1"/>
                </a:solidFill>
              </a:rPr>
              <a:t>医師</a:t>
            </a:r>
          </a:p>
        </p:txBody>
      </p:sp>
      <p:sp>
        <p:nvSpPr>
          <p:cNvPr id="22" name="右矢印 21"/>
          <p:cNvSpPr/>
          <p:nvPr/>
        </p:nvSpPr>
        <p:spPr>
          <a:xfrm>
            <a:off x="4676915" y="741256"/>
            <a:ext cx="2023688" cy="2275552"/>
          </a:xfrm>
          <a:prstGeom prst="rightArrow">
            <a:avLst>
              <a:gd name="adj1" fmla="val 72048"/>
              <a:gd name="adj2" fmla="val 2341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/>
              <a:t>治験依頼者に受領返信するとともに、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責任医師にも受領したことをメールにて連絡</a:t>
            </a:r>
            <a:r>
              <a:rPr lang="ja-JP" altLang="en-US" sz="1200" dirty="0" smtClean="0">
                <a:solidFill>
                  <a:schemeClr val="tx1"/>
                </a:solidFill>
              </a:rPr>
              <a:t>する。それらを「</a:t>
            </a:r>
            <a:r>
              <a:rPr lang="ja-JP" altLang="en-US" sz="1200" dirty="0">
                <a:solidFill>
                  <a:schemeClr val="tx1"/>
                </a:solidFill>
              </a:rPr>
              <a:t>電磁的交付・受領簿」に記録する。</a:t>
            </a:r>
            <a:r>
              <a:rPr kumimoji="1" lang="ja-JP" altLang="en-US" sz="1200" dirty="0" smtClean="0"/>
              <a:t>（必要時、高総中央治験事務局にもｃｃする）</a:t>
            </a:r>
            <a:endParaRPr kumimoji="1" lang="ja-JP" altLang="en-US" sz="12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774665" y="5533209"/>
            <a:ext cx="420918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400" dirty="0" smtClean="0"/>
              <a:t>紙媒体が原本の書類はスキャナ取り込み後、紙保管用の治験責任医師ファイルに保管する。</a:t>
            </a:r>
            <a:endParaRPr kumimoji="1" lang="en-US" altLang="ja-JP" sz="1400" dirty="0" smtClean="0"/>
          </a:p>
          <a:p>
            <a:pPr>
              <a:lnSpc>
                <a:spcPct val="150000"/>
              </a:lnSpc>
            </a:pPr>
            <a:r>
              <a:rPr lang="ja-JP" altLang="en-US" sz="1400" dirty="0"/>
              <a:t>適宜、高崎総合医療センターに原本を移管する</a:t>
            </a:r>
            <a:r>
              <a:rPr lang="ja-JP" altLang="en-US" sz="1400" dirty="0" smtClean="0"/>
              <a:t>。</a:t>
            </a:r>
            <a:endParaRPr lang="ja-JP" altLang="en-US" sz="1400" dirty="0"/>
          </a:p>
        </p:txBody>
      </p:sp>
      <p:pic>
        <p:nvPicPr>
          <p:cNvPr id="30" name="Picture 3" descr="C:\Users\kazumi\AppData\Local\Microsoft\Windows\Temporary Internet Files\Content.IE5\MN2VKIN6\lgi01a20140304000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695" y="5719940"/>
            <a:ext cx="1011970" cy="749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下矢印 3"/>
          <p:cNvSpPr/>
          <p:nvPr/>
        </p:nvSpPr>
        <p:spPr>
          <a:xfrm>
            <a:off x="4128024" y="5210275"/>
            <a:ext cx="419724" cy="509665"/>
          </a:xfrm>
          <a:prstGeom prst="downArrow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970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3962100" y="2388832"/>
            <a:ext cx="714815" cy="342808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群大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中央治験事務局担当者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6732034" y="1841112"/>
            <a:ext cx="2127628" cy="130727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高総中央治験事務局担当者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7105814" y="3961887"/>
            <a:ext cx="1753848" cy="162411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群大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治験薬管理文書責任者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805798" y="5521790"/>
            <a:ext cx="2641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固定化</a:t>
            </a:r>
            <a:r>
              <a:rPr lang="ja-JP" altLang="en-US" sz="1400" dirty="0" smtClean="0"/>
              <a:t>及び正式化して格納終了。</a:t>
            </a:r>
            <a:endParaRPr kumimoji="1" lang="ja-JP" altLang="en-US" sz="1400" dirty="0"/>
          </a:p>
        </p:txBody>
      </p:sp>
      <p:sp>
        <p:nvSpPr>
          <p:cNvPr id="37" name="右矢印 36"/>
          <p:cNvSpPr/>
          <p:nvPr/>
        </p:nvSpPr>
        <p:spPr>
          <a:xfrm>
            <a:off x="4669577" y="4006422"/>
            <a:ext cx="2462339" cy="1184657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/>
              <a:t>治験薬管理フォルダに保管。</a:t>
            </a:r>
            <a:r>
              <a:rPr lang="en-US" altLang="ja-JP" sz="1200" dirty="0" smtClean="0"/>
              <a:t>CIRUGUS</a:t>
            </a:r>
            <a:r>
              <a:rPr lang="ja-JP" altLang="en-US" sz="1200" dirty="0" smtClean="0"/>
              <a:t>上で</a:t>
            </a:r>
            <a:r>
              <a:rPr lang="en-US" altLang="ja-JP" sz="1200" dirty="0" smtClean="0"/>
              <a:t>to do</a:t>
            </a:r>
            <a:r>
              <a:rPr lang="ja-JP" altLang="en-US" sz="1200" dirty="0" smtClean="0"/>
              <a:t>表示</a:t>
            </a:r>
            <a:endParaRPr lang="en-US" altLang="ja-JP" sz="1200" dirty="0" smtClean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425722" y="3580496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6699"/>
                </a:solidFill>
              </a:rPr>
              <a:t>CIRUGUS</a:t>
            </a:r>
            <a:endParaRPr kumimoji="1" lang="ja-JP" altLang="en-US" b="1" dirty="0">
              <a:solidFill>
                <a:srgbClr val="FF6699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173106" y="18411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b="1" dirty="0">
              <a:solidFill>
                <a:srgbClr val="00B0F0"/>
              </a:solidFill>
            </a:endParaRPr>
          </a:p>
        </p:txBody>
      </p:sp>
      <p:sp>
        <p:nvSpPr>
          <p:cNvPr id="19" name="ひし形 18"/>
          <p:cNvSpPr/>
          <p:nvPr/>
        </p:nvSpPr>
        <p:spPr>
          <a:xfrm>
            <a:off x="1289154" y="2411901"/>
            <a:ext cx="883952" cy="3581102"/>
          </a:xfrm>
          <a:prstGeom prst="diamond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治験依頼者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0" name="右矢印 19"/>
          <p:cNvSpPr/>
          <p:nvPr/>
        </p:nvSpPr>
        <p:spPr>
          <a:xfrm>
            <a:off x="2357837" y="2510833"/>
            <a:ext cx="1454361" cy="1631498"/>
          </a:xfrm>
          <a:prstGeom prst="rightArrow">
            <a:avLst>
              <a:gd name="adj1" fmla="val 72048"/>
              <a:gd name="adj2" fmla="val 2341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 smtClean="0"/>
              <a:t>メール添付又は外部ＣＩＲＵＧＵＳ機能にて、</a:t>
            </a:r>
            <a:r>
              <a:rPr kumimoji="1" lang="ja-JP" altLang="en-US" sz="1200" dirty="0" smtClean="0"/>
              <a:t>電子ファイルで送付</a:t>
            </a:r>
            <a:endParaRPr kumimoji="1" lang="ja-JP" altLang="en-US" sz="1200" dirty="0"/>
          </a:p>
        </p:txBody>
      </p:sp>
      <p:sp>
        <p:nvSpPr>
          <p:cNvPr id="21" name="右矢印 20"/>
          <p:cNvSpPr/>
          <p:nvPr/>
        </p:nvSpPr>
        <p:spPr>
          <a:xfrm>
            <a:off x="2357837" y="4142331"/>
            <a:ext cx="1454361" cy="1631498"/>
          </a:xfrm>
          <a:prstGeom prst="rightArrow">
            <a:avLst>
              <a:gd name="adj1" fmla="val 72048"/>
              <a:gd name="adj2" fmla="val 2341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/>
              <a:t>紙媒体（合意書、その他</a:t>
            </a:r>
            <a:r>
              <a:rPr lang="ja-JP" altLang="en-US" sz="1200" dirty="0" smtClean="0"/>
              <a:t>）を</a:t>
            </a:r>
            <a:r>
              <a:rPr lang="ja-JP" altLang="en-US" sz="1200" dirty="0"/>
              <a:t>郵送等で</a:t>
            </a:r>
            <a:r>
              <a:rPr lang="ja-JP" altLang="en-US" sz="1200" dirty="0" smtClean="0"/>
              <a:t>送付又は持参</a:t>
            </a:r>
            <a:endParaRPr lang="ja-JP" altLang="en-US" sz="1200" dirty="0"/>
          </a:p>
          <a:p>
            <a:endParaRPr kumimoji="1" lang="ja-JP" altLang="en-US" sz="1200" dirty="0"/>
          </a:p>
        </p:txBody>
      </p:sp>
      <p:sp>
        <p:nvSpPr>
          <p:cNvPr id="22" name="右矢印 21"/>
          <p:cNvSpPr/>
          <p:nvPr/>
        </p:nvSpPr>
        <p:spPr>
          <a:xfrm>
            <a:off x="4676915" y="1400159"/>
            <a:ext cx="2023688" cy="2275552"/>
          </a:xfrm>
          <a:prstGeom prst="rightArrow">
            <a:avLst>
              <a:gd name="adj1" fmla="val 72048"/>
              <a:gd name="adj2" fmla="val 2341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/>
              <a:t>治験依頼者に受領返信するとともに</a:t>
            </a:r>
            <a:r>
              <a:rPr lang="ja-JP" altLang="en-US" sz="1200" dirty="0" smtClean="0"/>
              <a:t>、</a:t>
            </a:r>
            <a:r>
              <a:rPr lang="ja-JP" altLang="en-US" sz="1200" dirty="0"/>
              <a:t>（必要時、高総中央治験事務局にもｃｃする）</a:t>
            </a: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「</a:t>
            </a:r>
            <a:r>
              <a:rPr lang="ja-JP" altLang="en-US" sz="1200" dirty="0">
                <a:solidFill>
                  <a:schemeClr val="tx1"/>
                </a:solidFill>
              </a:rPr>
              <a:t>電磁的交付・受領簿」に記録する</a:t>
            </a:r>
            <a:r>
              <a:rPr lang="ja-JP" altLang="en-US" sz="1200" dirty="0" smtClean="0">
                <a:solidFill>
                  <a:schemeClr val="tx1"/>
                </a:solidFill>
              </a:rPr>
              <a:t>。</a:t>
            </a:r>
            <a:endParaRPr lang="ja-JP" altLang="en-US" sz="1200" dirty="0"/>
          </a:p>
        </p:txBody>
      </p:sp>
      <p:sp>
        <p:nvSpPr>
          <p:cNvPr id="23" name="正方形/長方形 22"/>
          <p:cNvSpPr/>
          <p:nvPr/>
        </p:nvSpPr>
        <p:spPr>
          <a:xfrm>
            <a:off x="4040148" y="3472646"/>
            <a:ext cx="6228098" cy="2396532"/>
          </a:xfrm>
          <a:prstGeom prst="rect">
            <a:avLst/>
          </a:prstGeom>
          <a:noFill/>
          <a:ln w="28575">
            <a:solidFill>
              <a:srgbClr val="FF6699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500157" y="179164"/>
            <a:ext cx="112041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 smtClean="0"/>
              <a:t>その他）治験依頼者から送付される治験薬管理者書類の保管</a:t>
            </a:r>
            <a:endParaRPr lang="en-US" altLang="ja-JP" sz="2000" b="1" dirty="0" smtClean="0"/>
          </a:p>
          <a:p>
            <a:endParaRPr lang="en-US" altLang="ja-JP" sz="2000" dirty="0" smtClean="0"/>
          </a:p>
          <a:p>
            <a:r>
              <a:rPr lang="en-US" altLang="ja-JP" sz="1600" dirty="0" smtClean="0"/>
              <a:t>※</a:t>
            </a:r>
            <a:r>
              <a:rPr lang="ja-JP" altLang="en-US" sz="1600" dirty="0" smtClean="0"/>
              <a:t>ここでは「保管用書類」としての保管の手順を示す。薬剤部にて実務上使用する治験薬管理書類は紙媒体にて運用する。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525172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1958</Words>
  <Application>Microsoft Office PowerPoint</Application>
  <PresentationFormat>ワイド画面</PresentationFormat>
  <Paragraphs>212</Paragraphs>
  <Slides>11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8" baseType="lpstr">
      <vt:lpstr>ＭＳ Ｐゴシック</vt:lpstr>
      <vt:lpstr>ＭＳ ゴシック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gunmaciru1</dc:creator>
  <cp:lastModifiedBy>gunmaciru1</cp:lastModifiedBy>
  <cp:revision>66</cp:revision>
  <cp:lastPrinted>2017-06-02T07:01:07Z</cp:lastPrinted>
  <dcterms:created xsi:type="dcterms:W3CDTF">2017-02-22T02:04:34Z</dcterms:created>
  <dcterms:modified xsi:type="dcterms:W3CDTF">2017-06-02T08:35:49Z</dcterms:modified>
</cp:coreProperties>
</file>